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sldIdLst>
    <p:sldId id="256" r:id="rId3"/>
    <p:sldId id="263" r:id="rId4"/>
    <p:sldId id="271" r:id="rId5"/>
    <p:sldId id="273" r:id="rId6"/>
    <p:sldId id="274" r:id="rId7"/>
    <p:sldId id="419" r:id="rId8"/>
    <p:sldId id="295" r:id="rId9"/>
    <p:sldId id="276" r:id="rId10"/>
    <p:sldId id="278" r:id="rId11"/>
    <p:sldId id="279" r:id="rId12"/>
    <p:sldId id="280" r:id="rId13"/>
    <p:sldId id="293" r:id="rId14"/>
    <p:sldId id="283" r:id="rId15"/>
    <p:sldId id="284" r:id="rId16"/>
    <p:sldId id="285" r:id="rId17"/>
    <p:sldId id="286" r:id="rId18"/>
    <p:sldId id="287" r:id="rId19"/>
    <p:sldId id="288" r:id="rId20"/>
    <p:sldId id="298" r:id="rId21"/>
    <p:sldId id="300" r:id="rId22"/>
    <p:sldId id="299" r:id="rId23"/>
    <p:sldId id="292" r:id="rId24"/>
    <p:sldId id="291" r:id="rId25"/>
    <p:sldId id="289" r:id="rId26"/>
    <p:sldId id="290" r:id="rId27"/>
    <p:sldId id="296" r:id="rId28"/>
    <p:sldId id="297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F63"/>
    <a:srgbClr val="FFFFFF"/>
    <a:srgbClr val="A9BCDD"/>
    <a:srgbClr val="F02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9B8BD-972F-40A1-B9AE-6E43D5BBDE32}" type="doc">
      <dgm:prSet loTypeId="urn:microsoft.com/office/officeart/2005/8/layout/cycle4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93EF8EC5-C4A0-4F69-AE86-88C98A511C55}">
      <dgm:prSet phldrT="[Text]" custT="1"/>
      <dgm:spPr>
        <a:solidFill>
          <a:srgbClr val="002060"/>
        </a:solidFill>
      </dgm:spPr>
      <dgm:t>
        <a:bodyPr/>
        <a:lstStyle/>
        <a:p>
          <a:r>
            <a:rPr lang="ro-RO" sz="2400" b="1" dirty="0">
              <a:latin typeface="Arial" pitchFamily="34" charset="0"/>
              <a:cs typeface="Arial" pitchFamily="34" charset="0"/>
            </a:rPr>
            <a:t>Activitate și experiență concrete</a:t>
          </a:r>
        </a:p>
      </dgm:t>
    </dgm:pt>
    <dgm:pt modelId="{C85FBED4-34B6-4098-90FA-452939B78A5E}" type="parTrans" cxnId="{88FE656C-4D33-4427-B450-C2445938316E}">
      <dgm:prSet/>
      <dgm:spPr/>
      <dgm:t>
        <a:bodyPr/>
        <a:lstStyle/>
        <a:p>
          <a:endParaRPr lang="ro-RO"/>
        </a:p>
      </dgm:t>
    </dgm:pt>
    <dgm:pt modelId="{DAAC206E-159F-4A9B-83D4-2EC6F2B3139E}" type="sibTrans" cxnId="{88FE656C-4D33-4427-B450-C2445938316E}">
      <dgm:prSet/>
      <dgm:spPr/>
      <dgm:t>
        <a:bodyPr/>
        <a:lstStyle/>
        <a:p>
          <a:endParaRPr lang="ro-RO"/>
        </a:p>
      </dgm:t>
    </dgm:pt>
    <dgm:pt modelId="{7DC0FAC7-27B7-4764-B8CB-113775D25A82}">
      <dgm:prSet phldrT="[Text]" custT="1"/>
      <dgm:spPr>
        <a:solidFill>
          <a:srgbClr val="002060"/>
        </a:solidFill>
      </dgm:spPr>
      <dgm:t>
        <a:bodyPr/>
        <a:lstStyle/>
        <a:p>
          <a:r>
            <a:rPr lang="ro-RO" sz="2400" b="1" dirty="0">
              <a:latin typeface="Arial" pitchFamily="34" charset="0"/>
              <a:cs typeface="Arial" pitchFamily="34" charset="0"/>
            </a:rPr>
            <a:t>Observare și reflecție</a:t>
          </a:r>
        </a:p>
      </dgm:t>
    </dgm:pt>
    <dgm:pt modelId="{2C61D635-2299-4FCC-8046-1BB7CBA6457F}" type="parTrans" cxnId="{2E42BC0C-96BB-46FD-B487-4872E1F10534}">
      <dgm:prSet/>
      <dgm:spPr/>
      <dgm:t>
        <a:bodyPr/>
        <a:lstStyle/>
        <a:p>
          <a:endParaRPr lang="ro-RO"/>
        </a:p>
      </dgm:t>
    </dgm:pt>
    <dgm:pt modelId="{E9EB54E6-AC97-49C7-97FB-7EAD3E76ED78}" type="sibTrans" cxnId="{2E42BC0C-96BB-46FD-B487-4872E1F10534}">
      <dgm:prSet/>
      <dgm:spPr/>
      <dgm:t>
        <a:bodyPr/>
        <a:lstStyle/>
        <a:p>
          <a:endParaRPr lang="ro-RO"/>
        </a:p>
      </dgm:t>
    </dgm:pt>
    <dgm:pt modelId="{9EB05304-4A69-4B97-AC09-D43260ACF0C8}">
      <dgm:prSet phldrT="[Text]" custT="1"/>
      <dgm:spPr>
        <a:solidFill>
          <a:srgbClr val="002060"/>
        </a:solidFill>
      </dgm:spPr>
      <dgm:t>
        <a:bodyPr/>
        <a:lstStyle/>
        <a:p>
          <a:r>
            <a:rPr lang="ro-RO" sz="2400" b="1" dirty="0" err="1">
              <a:latin typeface="Arial" pitchFamily="34" charset="0"/>
              <a:cs typeface="Arial" pitchFamily="34" charset="0"/>
            </a:rPr>
            <a:t>Conceptu-alizarea</a:t>
          </a:r>
          <a:endParaRPr lang="ro-RO" sz="2400" b="1" dirty="0">
            <a:latin typeface="Arial" pitchFamily="34" charset="0"/>
            <a:cs typeface="Arial" pitchFamily="34" charset="0"/>
          </a:endParaRPr>
        </a:p>
      </dgm:t>
    </dgm:pt>
    <dgm:pt modelId="{3F95BCAE-5525-4CB0-86C2-54E3347891D3}" type="parTrans" cxnId="{A1C26B9A-1089-42FA-9208-1F819D055158}">
      <dgm:prSet/>
      <dgm:spPr/>
      <dgm:t>
        <a:bodyPr/>
        <a:lstStyle/>
        <a:p>
          <a:endParaRPr lang="ro-RO"/>
        </a:p>
      </dgm:t>
    </dgm:pt>
    <dgm:pt modelId="{9C442D4D-2AE0-4924-9C0A-DBBDF770B943}" type="sibTrans" cxnId="{A1C26B9A-1089-42FA-9208-1F819D055158}">
      <dgm:prSet/>
      <dgm:spPr/>
      <dgm:t>
        <a:bodyPr/>
        <a:lstStyle/>
        <a:p>
          <a:endParaRPr lang="ro-RO"/>
        </a:p>
      </dgm:t>
    </dgm:pt>
    <dgm:pt modelId="{01A1A503-78C5-4507-8E87-5F4BA1E40C39}">
      <dgm:prSet phldrT="[Text]" custT="1"/>
      <dgm:spPr>
        <a:solidFill>
          <a:srgbClr val="002060"/>
        </a:solidFill>
      </dgm:spPr>
      <dgm:t>
        <a:bodyPr/>
        <a:lstStyle/>
        <a:p>
          <a:r>
            <a:rPr lang="ro-RO" sz="2400" b="1" dirty="0" err="1">
              <a:latin typeface="Arial" pitchFamily="34" charset="0"/>
              <a:cs typeface="Arial" pitchFamily="34" charset="0"/>
            </a:rPr>
            <a:t>Experimen</a:t>
          </a:r>
          <a:r>
            <a:rPr lang="ro-RO" sz="2400" b="1" dirty="0">
              <a:latin typeface="Arial" pitchFamily="34" charset="0"/>
              <a:cs typeface="Arial" pitchFamily="34" charset="0"/>
            </a:rPr>
            <a:t>-tarea activă</a:t>
          </a:r>
        </a:p>
      </dgm:t>
    </dgm:pt>
    <dgm:pt modelId="{2FA8823D-9186-4BC2-81C0-D3F73678AA89}" type="parTrans" cxnId="{2F05B976-02C4-4879-B062-D5994C40694A}">
      <dgm:prSet/>
      <dgm:spPr/>
      <dgm:t>
        <a:bodyPr/>
        <a:lstStyle/>
        <a:p>
          <a:endParaRPr lang="ro-RO"/>
        </a:p>
      </dgm:t>
    </dgm:pt>
    <dgm:pt modelId="{DA878CBE-9E88-4D6D-9FD8-281286EB35E1}" type="sibTrans" cxnId="{2F05B976-02C4-4879-B062-D5994C40694A}">
      <dgm:prSet/>
      <dgm:spPr/>
      <dgm:t>
        <a:bodyPr/>
        <a:lstStyle/>
        <a:p>
          <a:endParaRPr lang="ro-RO"/>
        </a:p>
      </dgm:t>
    </dgm:pt>
    <dgm:pt modelId="{3ED21905-27C1-4C5F-B137-44BC227E4FB9}" type="pres">
      <dgm:prSet presAssocID="{A219B8BD-972F-40A1-B9AE-6E43D5BBDE3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7B82AAF1-9C9C-4722-9D4B-D794E175EF9B}" type="pres">
      <dgm:prSet presAssocID="{A219B8BD-972F-40A1-B9AE-6E43D5BBDE32}" presName="children" presStyleCnt="0"/>
      <dgm:spPr/>
    </dgm:pt>
    <dgm:pt modelId="{6062092A-1673-409A-957E-31B7A077207D}" type="pres">
      <dgm:prSet presAssocID="{A219B8BD-972F-40A1-B9AE-6E43D5BBDE32}" presName="childPlaceholder" presStyleCnt="0"/>
      <dgm:spPr/>
    </dgm:pt>
    <dgm:pt modelId="{25EC5F41-F0F3-4F59-92F4-83FB036B6284}" type="pres">
      <dgm:prSet presAssocID="{A219B8BD-972F-40A1-B9AE-6E43D5BBDE32}" presName="circle" presStyleCnt="0"/>
      <dgm:spPr/>
    </dgm:pt>
    <dgm:pt modelId="{3880DB62-545D-4E88-93CA-8EA52BDED6F7}" type="pres">
      <dgm:prSet presAssocID="{A219B8BD-972F-40A1-B9AE-6E43D5BBDE32}" presName="quadrant1" presStyleLbl="node1" presStyleIdx="0" presStyleCnt="4" custScaleX="126474" custLinFactNeighborX="-14353">
        <dgm:presLayoutVars>
          <dgm:chMax val="1"/>
          <dgm:bulletEnabled val="1"/>
        </dgm:presLayoutVars>
      </dgm:prSet>
      <dgm:spPr/>
    </dgm:pt>
    <dgm:pt modelId="{1C8AEF07-37E7-4242-B6AB-1E9A66078C04}" type="pres">
      <dgm:prSet presAssocID="{A219B8BD-972F-40A1-B9AE-6E43D5BBDE32}" presName="quadrant2" presStyleLbl="node1" presStyleIdx="1" presStyleCnt="4" custScaleX="124688" custScaleY="99835" custLinFactNeighborX="11637">
        <dgm:presLayoutVars>
          <dgm:chMax val="1"/>
          <dgm:bulletEnabled val="1"/>
        </dgm:presLayoutVars>
      </dgm:prSet>
      <dgm:spPr/>
    </dgm:pt>
    <dgm:pt modelId="{C9F9C6A5-7945-481B-871D-74C4B33BC1BC}" type="pres">
      <dgm:prSet presAssocID="{A219B8BD-972F-40A1-B9AE-6E43D5BBDE32}" presName="quadrant3" presStyleLbl="node1" presStyleIdx="2" presStyleCnt="4" custScaleX="120113" custScaleY="104061" custLinFactNeighborX="12806" custLinFactNeighborY="449">
        <dgm:presLayoutVars>
          <dgm:chMax val="1"/>
          <dgm:bulletEnabled val="1"/>
        </dgm:presLayoutVars>
      </dgm:prSet>
      <dgm:spPr/>
    </dgm:pt>
    <dgm:pt modelId="{8049D3F0-0B79-4FEC-BEFD-5A83E80D6815}" type="pres">
      <dgm:prSet presAssocID="{A219B8BD-972F-40A1-B9AE-6E43D5BBDE32}" presName="quadrant4" presStyleLbl="node1" presStyleIdx="3" presStyleCnt="4" custScaleX="129787" custScaleY="101864" custLinFactNeighborX="-13449" custLinFactNeighborY="-90">
        <dgm:presLayoutVars>
          <dgm:chMax val="1"/>
          <dgm:bulletEnabled val="1"/>
        </dgm:presLayoutVars>
      </dgm:prSet>
      <dgm:spPr/>
    </dgm:pt>
    <dgm:pt modelId="{F40A5284-3774-4359-BE13-06BB5703339F}" type="pres">
      <dgm:prSet presAssocID="{A219B8BD-972F-40A1-B9AE-6E43D5BBDE32}" presName="quadrantPlaceholder" presStyleCnt="0"/>
      <dgm:spPr/>
    </dgm:pt>
    <dgm:pt modelId="{4EEECFA9-776D-4293-B74D-DAA28C44CEA1}" type="pres">
      <dgm:prSet presAssocID="{A219B8BD-972F-40A1-B9AE-6E43D5BBDE32}" presName="center1" presStyleLbl="fgShp" presStyleIdx="0" presStyleCnt="2"/>
      <dgm:spPr/>
    </dgm:pt>
    <dgm:pt modelId="{BF465447-337F-4A4E-8AAD-B4F1D55A841B}" type="pres">
      <dgm:prSet presAssocID="{A219B8BD-972F-40A1-B9AE-6E43D5BBDE32}" presName="center2" presStyleLbl="fgShp" presStyleIdx="1" presStyleCnt="2"/>
      <dgm:spPr/>
    </dgm:pt>
  </dgm:ptLst>
  <dgm:cxnLst>
    <dgm:cxn modelId="{2E42BC0C-96BB-46FD-B487-4872E1F10534}" srcId="{A219B8BD-972F-40A1-B9AE-6E43D5BBDE32}" destId="{7DC0FAC7-27B7-4764-B8CB-113775D25A82}" srcOrd="1" destOrd="0" parTransId="{2C61D635-2299-4FCC-8046-1BB7CBA6457F}" sibTransId="{E9EB54E6-AC97-49C7-97FB-7EAD3E76ED78}"/>
    <dgm:cxn modelId="{7F00C245-CF5B-4991-BE79-9266F6FF2527}" type="presOf" srcId="{A219B8BD-972F-40A1-B9AE-6E43D5BBDE32}" destId="{3ED21905-27C1-4C5F-B137-44BC227E4FB9}" srcOrd="0" destOrd="0" presId="urn:microsoft.com/office/officeart/2005/8/layout/cycle4"/>
    <dgm:cxn modelId="{88FE656C-4D33-4427-B450-C2445938316E}" srcId="{A219B8BD-972F-40A1-B9AE-6E43D5BBDE32}" destId="{93EF8EC5-C4A0-4F69-AE86-88C98A511C55}" srcOrd="0" destOrd="0" parTransId="{C85FBED4-34B6-4098-90FA-452939B78A5E}" sibTransId="{DAAC206E-159F-4A9B-83D4-2EC6F2B3139E}"/>
    <dgm:cxn modelId="{2F05B976-02C4-4879-B062-D5994C40694A}" srcId="{A219B8BD-972F-40A1-B9AE-6E43D5BBDE32}" destId="{01A1A503-78C5-4507-8E87-5F4BA1E40C39}" srcOrd="3" destOrd="0" parTransId="{2FA8823D-9186-4BC2-81C0-D3F73678AA89}" sibTransId="{DA878CBE-9E88-4D6D-9FD8-281286EB35E1}"/>
    <dgm:cxn modelId="{BF34B87E-1C42-4B41-95BF-691F6FFC7442}" type="presOf" srcId="{93EF8EC5-C4A0-4F69-AE86-88C98A511C55}" destId="{3880DB62-545D-4E88-93CA-8EA52BDED6F7}" srcOrd="0" destOrd="0" presId="urn:microsoft.com/office/officeart/2005/8/layout/cycle4"/>
    <dgm:cxn modelId="{0EBD758A-C569-43C2-ABC7-534827F9F2B0}" type="presOf" srcId="{7DC0FAC7-27B7-4764-B8CB-113775D25A82}" destId="{1C8AEF07-37E7-4242-B6AB-1E9A66078C04}" srcOrd="0" destOrd="0" presId="urn:microsoft.com/office/officeart/2005/8/layout/cycle4"/>
    <dgm:cxn modelId="{A1C26B9A-1089-42FA-9208-1F819D055158}" srcId="{A219B8BD-972F-40A1-B9AE-6E43D5BBDE32}" destId="{9EB05304-4A69-4B97-AC09-D43260ACF0C8}" srcOrd="2" destOrd="0" parTransId="{3F95BCAE-5525-4CB0-86C2-54E3347891D3}" sibTransId="{9C442D4D-2AE0-4924-9C0A-DBBDF770B943}"/>
    <dgm:cxn modelId="{0E24FFAD-2A1D-4FDE-A064-739601140B22}" type="presOf" srcId="{9EB05304-4A69-4B97-AC09-D43260ACF0C8}" destId="{C9F9C6A5-7945-481B-871D-74C4B33BC1BC}" srcOrd="0" destOrd="0" presId="urn:microsoft.com/office/officeart/2005/8/layout/cycle4"/>
    <dgm:cxn modelId="{589B21DB-5F00-4CFC-A883-3DF5A4F2A349}" type="presOf" srcId="{01A1A503-78C5-4507-8E87-5F4BA1E40C39}" destId="{8049D3F0-0B79-4FEC-BEFD-5A83E80D6815}" srcOrd="0" destOrd="0" presId="urn:microsoft.com/office/officeart/2005/8/layout/cycle4"/>
    <dgm:cxn modelId="{8EB27A41-8597-4BDA-88A2-910D6B94804B}" type="presParOf" srcId="{3ED21905-27C1-4C5F-B137-44BC227E4FB9}" destId="{7B82AAF1-9C9C-4722-9D4B-D794E175EF9B}" srcOrd="0" destOrd="0" presId="urn:microsoft.com/office/officeart/2005/8/layout/cycle4"/>
    <dgm:cxn modelId="{ADC532F4-450C-4780-BF39-47C43751FCFA}" type="presParOf" srcId="{7B82AAF1-9C9C-4722-9D4B-D794E175EF9B}" destId="{6062092A-1673-409A-957E-31B7A077207D}" srcOrd="0" destOrd="0" presId="urn:microsoft.com/office/officeart/2005/8/layout/cycle4"/>
    <dgm:cxn modelId="{9F69BA9A-8E24-465E-8B51-7E3A12F38BB8}" type="presParOf" srcId="{3ED21905-27C1-4C5F-B137-44BC227E4FB9}" destId="{25EC5F41-F0F3-4F59-92F4-83FB036B6284}" srcOrd="1" destOrd="0" presId="urn:microsoft.com/office/officeart/2005/8/layout/cycle4"/>
    <dgm:cxn modelId="{365DD101-3A4C-40DF-B725-0F88278961E6}" type="presParOf" srcId="{25EC5F41-F0F3-4F59-92F4-83FB036B6284}" destId="{3880DB62-545D-4E88-93CA-8EA52BDED6F7}" srcOrd="0" destOrd="0" presId="urn:microsoft.com/office/officeart/2005/8/layout/cycle4"/>
    <dgm:cxn modelId="{FC181634-D358-4A5E-8C7D-271F9EF21C19}" type="presParOf" srcId="{25EC5F41-F0F3-4F59-92F4-83FB036B6284}" destId="{1C8AEF07-37E7-4242-B6AB-1E9A66078C04}" srcOrd="1" destOrd="0" presId="urn:microsoft.com/office/officeart/2005/8/layout/cycle4"/>
    <dgm:cxn modelId="{67508D83-0022-449A-845C-8AF1F2CCCF9C}" type="presParOf" srcId="{25EC5F41-F0F3-4F59-92F4-83FB036B6284}" destId="{C9F9C6A5-7945-481B-871D-74C4B33BC1BC}" srcOrd="2" destOrd="0" presId="urn:microsoft.com/office/officeart/2005/8/layout/cycle4"/>
    <dgm:cxn modelId="{CDB10730-6DEF-46C0-A57D-400CED16DE43}" type="presParOf" srcId="{25EC5F41-F0F3-4F59-92F4-83FB036B6284}" destId="{8049D3F0-0B79-4FEC-BEFD-5A83E80D6815}" srcOrd="3" destOrd="0" presId="urn:microsoft.com/office/officeart/2005/8/layout/cycle4"/>
    <dgm:cxn modelId="{8042253D-49A0-4859-92CA-235611B8C1D2}" type="presParOf" srcId="{25EC5F41-F0F3-4F59-92F4-83FB036B6284}" destId="{F40A5284-3774-4359-BE13-06BB5703339F}" srcOrd="4" destOrd="0" presId="urn:microsoft.com/office/officeart/2005/8/layout/cycle4"/>
    <dgm:cxn modelId="{D935D3A0-3C55-49D5-823B-1C8BF060FC36}" type="presParOf" srcId="{3ED21905-27C1-4C5F-B137-44BC227E4FB9}" destId="{4EEECFA9-776D-4293-B74D-DAA28C44CEA1}" srcOrd="2" destOrd="0" presId="urn:microsoft.com/office/officeart/2005/8/layout/cycle4"/>
    <dgm:cxn modelId="{7AA2B001-088F-496F-AFEC-4C5E38B2EC75}" type="presParOf" srcId="{3ED21905-27C1-4C5F-B137-44BC227E4FB9}" destId="{BF465447-337F-4A4E-8AAD-B4F1D55A841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0DB62-545D-4E88-93CA-8EA52BDED6F7}">
      <dsp:nvSpPr>
        <dsp:cNvPr id="0" name=""/>
        <dsp:cNvSpPr/>
      </dsp:nvSpPr>
      <dsp:spPr>
        <a:xfrm>
          <a:off x="1556115" y="296016"/>
          <a:ext cx="2844001" cy="2248685"/>
        </a:xfrm>
        <a:prstGeom prst="pieWedg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b="1" kern="1200" dirty="0">
              <a:latin typeface="Arial" pitchFamily="34" charset="0"/>
              <a:cs typeface="Arial" pitchFamily="34" charset="0"/>
            </a:rPr>
            <a:t>Activitate și experiență concrete</a:t>
          </a:r>
        </a:p>
      </dsp:txBody>
      <dsp:txXfrm>
        <a:off x="2389104" y="954641"/>
        <a:ext cx="2011012" cy="1590060"/>
      </dsp:txXfrm>
    </dsp:sp>
    <dsp:sp modelId="{1C8AEF07-37E7-4242-B6AB-1E9A66078C04}">
      <dsp:nvSpPr>
        <dsp:cNvPr id="0" name=""/>
        <dsp:cNvSpPr/>
      </dsp:nvSpPr>
      <dsp:spPr>
        <a:xfrm rot="5400000">
          <a:off x="4792613" y="18438"/>
          <a:ext cx="2244974" cy="2803840"/>
        </a:xfrm>
        <a:prstGeom prst="pieWedg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b="1" kern="1200" dirty="0">
              <a:latin typeface="Arial" pitchFamily="34" charset="0"/>
              <a:cs typeface="Arial" pitchFamily="34" charset="0"/>
            </a:rPr>
            <a:t>Observare și reflecție</a:t>
          </a:r>
        </a:p>
      </dsp:txBody>
      <dsp:txXfrm rot="-5400000">
        <a:off x="4513180" y="955409"/>
        <a:ext cx="1982614" cy="1587436"/>
      </dsp:txXfrm>
    </dsp:sp>
    <dsp:sp modelId="{C9F9C6A5-7945-481B-871D-74C4B33BC1BC}">
      <dsp:nvSpPr>
        <dsp:cNvPr id="0" name=""/>
        <dsp:cNvSpPr/>
      </dsp:nvSpPr>
      <dsp:spPr>
        <a:xfrm rot="10800000">
          <a:off x="4590906" y="2613003"/>
          <a:ext cx="2700963" cy="2340004"/>
        </a:xfrm>
        <a:prstGeom prst="pieWedg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b="1" kern="1200" dirty="0" err="1">
              <a:latin typeface="Arial" pitchFamily="34" charset="0"/>
              <a:cs typeface="Arial" pitchFamily="34" charset="0"/>
            </a:rPr>
            <a:t>Conceptu-alizarea</a:t>
          </a:r>
          <a:endParaRPr lang="ro-RO" sz="24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4590906" y="2613003"/>
        <a:ext cx="1909869" cy="1654633"/>
      </dsp:txXfrm>
    </dsp:sp>
    <dsp:sp modelId="{8049D3F0-0B79-4FEC-BEFD-5A83E80D6815}">
      <dsp:nvSpPr>
        <dsp:cNvPr id="0" name=""/>
        <dsp:cNvSpPr/>
      </dsp:nvSpPr>
      <dsp:spPr>
        <a:xfrm rot="16200000">
          <a:off x="1853144" y="2311634"/>
          <a:ext cx="2290600" cy="2918500"/>
        </a:xfrm>
        <a:prstGeom prst="pieWedg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b="1" kern="1200" dirty="0" err="1">
              <a:latin typeface="Arial" pitchFamily="34" charset="0"/>
              <a:cs typeface="Arial" pitchFamily="34" charset="0"/>
            </a:rPr>
            <a:t>Experimen</a:t>
          </a:r>
          <a:r>
            <a:rPr lang="ro-RO" sz="2400" b="1" kern="1200" dirty="0">
              <a:latin typeface="Arial" pitchFamily="34" charset="0"/>
              <a:cs typeface="Arial" pitchFamily="34" charset="0"/>
            </a:rPr>
            <a:t>-tarea activă</a:t>
          </a:r>
        </a:p>
      </dsp:txBody>
      <dsp:txXfrm rot="5400000">
        <a:off x="2394003" y="2625584"/>
        <a:ext cx="2063691" cy="1619699"/>
      </dsp:txXfrm>
    </dsp:sp>
    <dsp:sp modelId="{4EEECFA9-776D-4293-B74D-DAA28C44CEA1}">
      <dsp:nvSpPr>
        <dsp:cNvPr id="0" name=""/>
        <dsp:cNvSpPr/>
      </dsp:nvSpPr>
      <dsp:spPr>
        <a:xfrm>
          <a:off x="4069503" y="2129239"/>
          <a:ext cx="776393" cy="675124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F465447-337F-4A4E-8AAD-B4F1D55A841B}">
      <dsp:nvSpPr>
        <dsp:cNvPr id="0" name=""/>
        <dsp:cNvSpPr/>
      </dsp:nvSpPr>
      <dsp:spPr>
        <a:xfrm rot="10800000">
          <a:off x="4069503" y="2388903"/>
          <a:ext cx="776393" cy="675124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92AF2-3088-4941-82F6-06E5E426947B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69A2C-A79A-44C9-B7F4-3997405F4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7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9851A81-1E56-441C-933A-1397503ED7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EDE239C-E020-4112-AB8D-BC70AFAFDF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altLang="ro-RO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890F0D1-BC9C-41B1-9ECC-CD080E524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5E7D0-9F7B-42B1-8E07-FCD86FA7E738}" type="slidenum">
              <a:rPr lang="en-US" altLang="ro-RO" smtClean="0"/>
              <a:pPr>
                <a:spcBef>
                  <a:spcPct val="0"/>
                </a:spcBef>
              </a:pPr>
              <a:t>1</a:t>
            </a:fld>
            <a:endParaRPr lang="en-US" altLang="ro-R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1745"/>
            <a:ext cx="7772400" cy="1848217"/>
          </a:xfrm>
        </p:spPr>
        <p:txBody>
          <a:bodyPr anchor="b">
            <a:normAutofit/>
          </a:bodyPr>
          <a:lstStyle>
            <a:lvl1pPr algn="ctr">
              <a:defRPr sz="40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FC2C6-677C-4D3D-B05D-78F4942E4C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1" y="333635"/>
            <a:ext cx="2494112" cy="74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7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64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544127"/>
            <a:ext cx="1971675" cy="4994696"/>
          </a:xfrm>
        </p:spPr>
        <p:txBody>
          <a:bodyPr vert="eaVert">
            <a:normAutofit/>
          </a:bodyPr>
          <a:lstStyle>
            <a:lvl1pPr>
              <a:defRPr sz="36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544127"/>
            <a:ext cx="5800725" cy="4994696"/>
          </a:xfrm>
        </p:spPr>
        <p:txBody>
          <a:bodyPr vert="eaVert"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644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7FA0B-63BA-4903-BF1D-65A5A7B51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38303-E473-4E5B-98D8-8E0E29D64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40A2D6-3890-4432-852F-D1417889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fld id="{A7010571-01B6-4AC9-8908-32A690FDAE4D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69A9DD-7B30-416E-A1B8-AA8CF268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EDDAE-4E8F-4F56-BE67-04374929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fld id="{0432CF58-3718-4400-8663-88A7906E4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75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2EEDF-A092-4906-B555-488DAC48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B62C-1CE0-42A3-8538-0E9097B58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3588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6682B-4E21-4E28-9DE7-55689AD2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>
            <a:normAutofit/>
          </a:bodyPr>
          <a:lstStyle>
            <a:lvl1pPr>
              <a:defRPr sz="40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E1BD-B258-4175-8F9B-92D6F2D13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" panose="020B0604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00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D99C-CE03-4319-BF92-B2C3E3CF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A2A1-683D-404A-AD4A-7C56CD109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A71A8-848B-4C75-97B9-C6D138C56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6E9B23B-F9CA-40D7-8C91-7989A2CA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A7010571-01B6-4AC9-8908-32A690FDAE4D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41742BE-D94F-4556-B46A-224AFCA7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03BF84F-6846-4C5E-8017-E996F77BA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0432CF58-3718-4400-8663-88A7906E4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8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3E9B-3618-4708-B77C-370529DE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01A63-D703-4529-8655-CA6D29B19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C40AC-91EC-4C10-A754-6E981A7F3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B69DCF-A719-484E-BF34-D7DCCBFD0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54C81-0810-4AB2-9C64-B623402A9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FDBBEBC-EDB3-4670-9FFA-014B0264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A7010571-01B6-4AC9-8908-32A690FDAE4D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7C2DB47-4A72-4DF0-B1B4-DE02BC17E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D3A5008-3953-4239-BF22-7318B0AF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0432CF58-3718-4400-8663-88A7906E4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50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9AE03-4065-4ED1-ADE8-9D942CEB1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894BF1-C7D4-4A72-B923-33BDBA2D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A7010571-01B6-4AC9-8908-32A690FDAE4D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AB9436E-774E-4758-934B-A6003935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607439-CB30-4E7E-A5D1-62703C06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0432CF58-3718-4400-8663-88A7906E4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94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94734-1CCA-4407-AA8B-D67C4510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fld id="{A7010571-01B6-4AC9-8908-32A690FDAE4D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00C05-588B-4580-9688-443E4073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8A456-79B0-4A2B-A95C-0CF02339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0432CF58-3718-4400-8663-88A7906E4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28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BB87-295F-4073-B794-2506E4AAD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>
            <a:normAutofit/>
          </a:bodyPr>
          <a:lstStyle>
            <a:lvl1pPr>
              <a:defRPr sz="28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D4C3C-6479-4EC3-8E46-2F9D27654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30204" pitchFamily="34" charset="0"/>
              </a:defRPr>
            </a:lvl1pPr>
            <a:lvl2pPr>
              <a:defRPr sz="2800">
                <a:latin typeface="Helvetica" panose="020B0604020202030204" pitchFamily="34" charset="0"/>
              </a:defRPr>
            </a:lvl2pPr>
            <a:lvl3pPr>
              <a:defRPr sz="2400">
                <a:latin typeface="Helvetica" panose="020B0604020202030204" pitchFamily="34" charset="0"/>
              </a:defRPr>
            </a:lvl3pPr>
            <a:lvl4pPr>
              <a:defRPr sz="2000">
                <a:latin typeface="Helvetica" panose="020B0604020202030204" pitchFamily="34" charset="0"/>
              </a:defRPr>
            </a:lvl4pPr>
            <a:lvl5pPr>
              <a:defRPr sz="2000">
                <a:latin typeface="Helvetica" panose="020B0604020202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F9B02-3BE4-4825-AF33-A112E46E1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81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87533E-85AA-4FCB-82BB-ABF8090F77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FC2C6-677C-4D3D-B05D-78F4942E4C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1" y="333635"/>
            <a:ext cx="2494112" cy="74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56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FAF19-2799-4B21-9E33-9F21A95D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C2E5C-0C53-45DC-A8C2-CFF76FBC7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Helvetica" panose="020B0604020202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F91D4-0AB3-495C-9392-D20F573BF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682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51507-0CD3-437A-AE19-73751AE0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04F75-91CB-4FC5-AD9A-627DE273B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EFFB6-D456-41F9-BADA-6523B985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fld id="{A7010571-01B6-4AC9-8908-32A690FDAE4D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5C17C-8ADC-4F87-A60B-D18CE27A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18862-DF53-4719-A6A7-214337DA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0432CF58-3718-4400-8663-88A7906E4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4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6E87E2-1A2D-4613-987D-5AD2CF430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4AD80-0721-457C-B9C1-F5E659F5B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54E56-0C3F-49C5-833F-E39BB1B15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A7010571-01B6-4AC9-8908-32A690FDAE4D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E397E-3B57-4817-A53C-10D633B3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B30AB-9470-43C2-973A-611E3DE9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anose="020B0604020202030204" pitchFamily="34" charset="0"/>
              </a:defRPr>
            </a:lvl1pPr>
          </a:lstStyle>
          <a:p>
            <a:fld id="{0432CF58-3718-4400-8663-88A7906E4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0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88034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B44F41-C227-4466-8C3E-0F384EADBC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1" y="333635"/>
            <a:ext cx="2494112" cy="74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3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4"/>
            <a:ext cx="3886200" cy="4695945"/>
          </a:xfr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695944"/>
          </a:xfr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7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79A14C69-35D1-438A-ADCD-996E70787ABE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5FC1B686-ACA2-4703-B379-8878AFE930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5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79A14C69-35D1-438A-ADCD-996E70787ABE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5FC1B686-ACA2-4703-B379-8878AFE930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79A14C69-35D1-438A-ADCD-996E70787ABE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5FC1B686-ACA2-4703-B379-8878AFE930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1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09623"/>
            <a:ext cx="2949178" cy="918716"/>
          </a:xfrm>
        </p:spPr>
        <p:txBody>
          <a:bodyPr anchor="b">
            <a:normAutofit/>
          </a:bodyPr>
          <a:lstStyle>
            <a:lvl1pPr>
              <a:defRPr sz="20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09623"/>
            <a:ext cx="4629150" cy="4730304"/>
          </a:xfrm>
        </p:spPr>
        <p:txBody>
          <a:bodyPr/>
          <a:lstStyle>
            <a:lvl1pPr>
              <a:defRPr sz="3200">
                <a:latin typeface="Helvetica" panose="020B0604020202030204" pitchFamily="34" charset="0"/>
              </a:defRPr>
            </a:lvl1pPr>
            <a:lvl2pPr>
              <a:defRPr sz="2800">
                <a:latin typeface="Helvetica" panose="020B0604020202030204" pitchFamily="34" charset="0"/>
              </a:defRPr>
            </a:lvl2pPr>
            <a:lvl3pPr>
              <a:defRPr sz="2400">
                <a:latin typeface="Helvetica" panose="020B0604020202030204" pitchFamily="34" charset="0"/>
              </a:defRPr>
            </a:lvl3pPr>
            <a:lvl4pPr>
              <a:defRPr sz="2000">
                <a:latin typeface="Helvetica" panose="020B0604020202030204" pitchFamily="34" charset="0"/>
              </a:defRPr>
            </a:lvl4pPr>
            <a:lvl5pPr>
              <a:defRPr sz="2000">
                <a:latin typeface="Helvetica" panose="020B0604020202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70673"/>
            <a:ext cx="2949178" cy="3669254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79A14C69-35D1-438A-ADCD-996E70787ABE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5FC1B686-ACA2-4703-B379-8878AFE930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0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18247"/>
            <a:ext cx="2949178" cy="573657"/>
          </a:xfrm>
        </p:spPr>
        <p:txBody>
          <a:bodyPr anchor="b">
            <a:noAutofit/>
          </a:bodyPr>
          <a:lstStyle>
            <a:lvl1pPr>
              <a:defRPr sz="1800">
                <a:latin typeface="Helvetica" panose="020B06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18247"/>
            <a:ext cx="4629150" cy="4649640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2483"/>
            <a:ext cx="2949178" cy="3985404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79A14C69-35D1-438A-ADCD-996E70787ABE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</a:lstStyle>
          <a:p>
            <a:fld id="{5FC1B686-ACA2-4703-B379-8878AFE930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2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B87533E-85AA-4FCB-82BB-ABF8090F77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508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875085"/>
            <a:ext cx="7886700" cy="3637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5FC2C6-677C-4D3D-B05D-78F4942E4C0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1" y="333635"/>
            <a:ext cx="2494112" cy="74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anose="020B0604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9EEA67-91D5-44F8-9573-026BAB8F5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96039-59F5-4AEF-B89F-9C816E609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E038D-2AA0-4223-B56A-B99CDE3ED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10571-01B6-4AC9-8908-32A690FDAE4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5969B-950F-43BA-8505-94C0470B6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64009-E196-4B6C-BD0F-EF15E52E0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CF58-3718-4400-8663-88A7906E45A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703D00-4C5D-4468-AD99-60461E1D6F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44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Ghid_gradul_didactic_I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entoraturban.pmu.ro/sites/default/files/ResurseEducationale/Modul%208%20Cercetare%20actiune.pdf" TargetMode="Externa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etodologie_formare_continua_actualizata_OME_3713_202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1909B787-DE85-455B-9361-56DB0B3F5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527" y="1706301"/>
            <a:ext cx="4791364" cy="110288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o-RO" altLang="ro-RO" sz="1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DEPARTAMENTUL PENTRU </a:t>
            </a:r>
            <a:br>
              <a:rPr lang="ro-RO" altLang="ro-RO" sz="1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1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PREGĂTIREA PERSONALULUI DIDACTIC</a:t>
            </a:r>
            <a:br>
              <a:rPr lang="ro-RO" altLang="ro-RO" sz="1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altLang="ro-RO" sz="1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1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CENTRUL DE PERFECȚIONARE</a:t>
            </a:r>
            <a:endParaRPr lang="ro-RO" sz="1800" b="1" i="1" dirty="0">
              <a:solidFill>
                <a:srgbClr val="0B2F63"/>
              </a:solidFill>
              <a:latin typeface="+mn-lt"/>
            </a:endParaRP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AC4E5CE3-A739-4D04-BE98-C72780FE4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900" y="3938850"/>
            <a:ext cx="6934200" cy="13716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o-RO" altLang="ro-RO" sz="3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COLOCVIUL DE ADMITERE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o-RO" altLang="ro-RO" sz="3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GRADUL  DIDACTIC  I</a:t>
            </a:r>
            <a:endParaRPr lang="en-GB" altLang="ro-RO" sz="3200" b="1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ro-RO" altLang="ro-RO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4" name="Rectangle 10">
            <a:extLst>
              <a:ext uri="{FF2B5EF4-FFF2-40B4-BE49-F238E27FC236}">
                <a16:creationId xmlns:a16="http://schemas.microsoft.com/office/drawing/2014/main" id="{1D8798AC-6298-41E8-B0C7-902FB630C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dirty="0"/>
          </a:p>
        </p:txBody>
      </p:sp>
      <p:sp>
        <p:nvSpPr>
          <p:cNvPr id="5125" name="Rectangle 12">
            <a:extLst>
              <a:ext uri="{FF2B5EF4-FFF2-40B4-BE49-F238E27FC236}">
                <a16:creationId xmlns:a16="http://schemas.microsoft.com/office/drawing/2014/main" id="{4E5C29FE-F96D-4998-AF2F-7D9FE3F2A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08D04-6D76-44F6-AB08-2997801D0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82" y="1999384"/>
            <a:ext cx="8095673" cy="4858616"/>
          </a:xfrm>
        </p:spPr>
        <p:txBody>
          <a:bodyPr>
            <a:noAutofit/>
          </a:bodyPr>
          <a:lstStyle/>
          <a:p>
            <a:pPr marL="0" indent="-360000" algn="just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pt-BR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Art. 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pt-BR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(6)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Candidatul are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ț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</a:t>
            </a:r>
            <a:r>
              <a:rPr lang="ro-RO" sz="2400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profesorul conducător pe toată durata</a:t>
            </a:r>
            <a:r>
              <a:rPr lang="ro-RO" sz="2400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elaborării lucrării, potrivit unui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stabilit de comun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acord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În caz contrar, conducătorul</a:t>
            </a:r>
            <a:r>
              <a:rPr lang="ro-RO" sz="2400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dreptul</a:t>
            </a:r>
            <a:r>
              <a:rPr lang="ro-RO" sz="2400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nu-</a:t>
            </a:r>
            <a:r>
              <a:rPr lang="ro-RO" sz="2400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ș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dea avizul scris pentru depunerea</a:t>
            </a:r>
            <a:r>
              <a:rPr lang="ro-RO" sz="2400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lucrării în termenul stabilit prin prezenta</a:t>
            </a:r>
            <a:r>
              <a:rPr lang="ro-RO" sz="2400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Metodologie.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ro-RO" sz="2400" dirty="0">
              <a:solidFill>
                <a:srgbClr val="0B2F63"/>
              </a:solidFill>
              <a:latin typeface="Arial" pitchFamily="34" charset="0"/>
              <a:cs typeface="Arial" pitchFamily="34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pt-BR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Art. 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pt-BR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vi-VN" altLang="ro-RO" sz="2400" b="1" dirty="0">
                <a:solidFill>
                  <a:srgbClr val="0B2F63"/>
                </a:solidFill>
                <a:cs typeface="Arial" panose="020B0604020202020204" pitchFamily="34" charset="0"/>
              </a:rPr>
              <a:t>Conducătorii ştiinţifici au obligaţia de a asigura candidaţilor coordonaţi consilierea metodico-ştiinţifică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cs typeface="Arial" panose="020B0604020202020204" pitchFamily="34" charset="0"/>
              </a:rPr>
              <a:t>necesară în procesul elaborării lucrării şi de a oferi acestora reperele pentru monitorizarea şi autoevaluarea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gradului în care lucrarea corespunde standardelor de calitate.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ro-RO" sz="2400" dirty="0">
              <a:solidFill>
                <a:srgbClr val="0B2F63"/>
              </a:solidFill>
              <a:latin typeface="Arial" pitchFamily="34" charset="0"/>
              <a:cs typeface="Arial" pitchFamily="34" charset="0"/>
            </a:endParaRPr>
          </a:p>
          <a:p>
            <a:pPr marL="804863" indent="-695325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o-RO" dirty="0">
              <a:solidFill>
                <a:srgbClr val="0B2F63"/>
              </a:solidFill>
              <a:latin typeface="Arial" pitchFamily="34" charset="0"/>
              <a:cs typeface="Arial" pitchFamily="34" charset="0"/>
            </a:endParaRPr>
          </a:p>
          <a:p>
            <a:pPr marL="804863" indent="-695325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o-RO" dirty="0">
              <a:solidFill>
                <a:srgbClr val="0B2F63"/>
              </a:solidFill>
              <a:latin typeface="Arial" pitchFamily="34" charset="0"/>
              <a:cs typeface="Arial" pitchFamily="34" charset="0"/>
            </a:endParaRPr>
          </a:p>
          <a:p>
            <a:pPr marL="804863" indent="-695325" algn="just">
              <a:buClr>
                <a:schemeClr val="accent3"/>
              </a:buClr>
              <a:buNone/>
              <a:defRPr/>
            </a:pPr>
            <a:endParaRPr lang="ro-RO" dirty="0">
              <a:solidFill>
                <a:srgbClr val="0B2F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323A59-617D-42CE-8359-4B96A1ABD4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4982" y="1389784"/>
            <a:ext cx="3237345" cy="609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n-NO" sz="28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OM </a:t>
            </a:r>
            <a:r>
              <a:rPr lang="ro-RO" sz="28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n-NO" sz="28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Nr. 5</a:t>
            </a:r>
            <a:r>
              <a:rPr lang="ro-RO" sz="28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561/2011 </a:t>
            </a:r>
            <a:endParaRPr lang="ro-RO" sz="2800" b="1" dirty="0">
              <a:solidFill>
                <a:srgbClr val="0B2F63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1D1FD9C-6F9D-4275-A8AE-DC6ABFB95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217" y="469034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68F15-D87D-4CCE-AFF8-FE94D244F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44" y="2128982"/>
            <a:ext cx="8141855" cy="4500418"/>
          </a:xfrm>
        </p:spPr>
        <p:txBody>
          <a:bodyPr>
            <a:normAutofit fontScale="92500" lnSpcReduction="10000"/>
          </a:bodyPr>
          <a:lstStyle/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  <a:tabLst>
                <a:tab pos="690563" algn="l"/>
              </a:tabLst>
            </a:pPr>
            <a:r>
              <a:rPr lang="pt-BR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Art. 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pt-BR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Răspunderea pentru conţinutul şi calitatea lucrării metodico-ştiinţifice, precum şi pentru respectarea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cs typeface="Arial" pitchFamily="34" charset="0"/>
              </a:rPr>
              <a:t>normelor juridice şi </a:t>
            </a: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deontologice</a:t>
            </a:r>
            <a:r>
              <a:rPr lang="vi-VN" sz="2400" dirty="0">
                <a:solidFill>
                  <a:srgbClr val="0B2F63"/>
                </a:solidFill>
                <a:cs typeface="Arial" pitchFamily="34" charset="0"/>
              </a:rPr>
              <a:t> privind creaţia ştiinţifică şi drepturile de autor revin </a:t>
            </a: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CANDIDATULUI</a:t>
            </a:r>
            <a:r>
              <a:rPr lang="vi-VN" sz="2400" dirty="0">
                <a:solidFill>
                  <a:srgbClr val="0B2F63"/>
                </a:solidFill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şi</a:t>
            </a:r>
            <a:r>
              <a:rPr lang="ro-RO" sz="2400" dirty="0">
                <a:solidFill>
                  <a:srgbClr val="0B2F63"/>
                </a:solidFill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CONDUCĂTORULUI ŞTIINŢIFIC</a:t>
            </a:r>
            <a:r>
              <a:rPr lang="vi-VN" sz="2400" dirty="0">
                <a:solidFill>
                  <a:srgbClr val="0B2F63"/>
                </a:solidFill>
                <a:cs typeface="Arial" pitchFamily="34" charset="0"/>
              </a:rPr>
              <a:t>.</a:t>
            </a:r>
            <a:endParaRPr lang="ro-RO" sz="2400" dirty="0">
              <a:solidFill>
                <a:srgbClr val="0B2F63"/>
              </a:solidFill>
              <a:cs typeface="Arial" pitchFamily="34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  <a:tabLst>
                <a:tab pos="690563" algn="l"/>
              </a:tabLst>
            </a:pPr>
            <a:endParaRPr lang="ro-RO" sz="2400" dirty="0">
              <a:solidFill>
                <a:srgbClr val="0B2F63"/>
              </a:solidFill>
              <a:cs typeface="Arial" pitchFamily="34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  <a:tabLst>
                <a:tab pos="690563" algn="l"/>
              </a:tabLst>
            </a:pPr>
            <a:r>
              <a:rPr lang="pt-BR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Art. 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pt-BR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Nota acordată de către conducătorul ştiinţific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reflectă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calitatea lucrării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 respectiv,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calitatea prestaţiei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400" b="1" dirty="0" err="1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metodico-ştiinţifice</a:t>
            </a:r>
            <a:r>
              <a:rPr lang="ro-RO" sz="2400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a candidatului.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  <a:tabLst>
                <a:tab pos="690563" algn="l"/>
              </a:tabLst>
            </a:pPr>
            <a:endParaRPr lang="ro-RO" sz="2400" dirty="0">
              <a:solidFill>
                <a:srgbClr val="0B2F63"/>
              </a:solidFill>
              <a:latin typeface="Arial" pitchFamily="34" charset="0"/>
              <a:cs typeface="Arial" pitchFamily="34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  <a:tabLst>
                <a:tab pos="690563" algn="l"/>
              </a:tabLst>
            </a:pPr>
            <a:r>
              <a:rPr lang="pt-B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pt-B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(10)</a:t>
            </a:r>
            <a:r>
              <a:rPr lang="ro-RO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Criteriile principale privind</a:t>
            </a:r>
            <a:r>
              <a:rPr lang="ro-RO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elaborarea şi evaluarea lucrării metodico-ştiinţifice </a:t>
            </a:r>
            <a:r>
              <a:rPr lang="vi-V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obţinerea</a:t>
            </a:r>
            <a:r>
              <a:rPr lang="ro-RO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gradului didactic I sunt prezentate în </a:t>
            </a:r>
            <a:r>
              <a:rPr lang="ro-RO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Anexa 13</a:t>
            </a:r>
            <a:r>
              <a:rPr lang="ro-RO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prezenta metodologie.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  <a:tabLst>
                <a:tab pos="690563" algn="l"/>
              </a:tabLst>
            </a:pPr>
            <a:endParaRPr lang="ro-RO" sz="2400" dirty="0">
              <a:solidFill>
                <a:srgbClr val="0B2F63"/>
              </a:solidFill>
              <a:latin typeface="Arial" pitchFamily="34" charset="0"/>
              <a:cs typeface="Arial" pitchFamily="34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  <a:tabLst>
                <a:tab pos="690563" algn="l"/>
              </a:tabLst>
            </a:pPr>
            <a:endParaRPr lang="ro-RO" sz="2400" dirty="0">
              <a:solidFill>
                <a:srgbClr val="0B2F63"/>
              </a:solidFill>
              <a:cs typeface="Arial" pitchFamily="34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  <a:tabLst>
                <a:tab pos="690563" algn="l"/>
              </a:tabLst>
            </a:pPr>
            <a:endParaRPr lang="ro-RO" altLang="ro-RO" sz="24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DB31EF0-57C2-4359-BAFA-2116BC75B6FE}"/>
              </a:ext>
            </a:extLst>
          </p:cNvPr>
          <p:cNvSpPr txBox="1">
            <a:spLocks/>
          </p:cNvSpPr>
          <p:nvPr/>
        </p:nvSpPr>
        <p:spPr bwMode="auto">
          <a:xfrm>
            <a:off x="544944" y="1528618"/>
            <a:ext cx="290021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n-NO" sz="28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OM </a:t>
            </a:r>
            <a:r>
              <a:rPr lang="ro-RO" sz="28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 </a:t>
            </a:r>
            <a:r>
              <a:rPr lang="nn-NO" sz="28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Nr. 5</a:t>
            </a:r>
            <a:r>
              <a:rPr lang="ro-RO" sz="28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561/2011</a:t>
            </a:r>
            <a:endParaRPr lang="ro-RO" sz="2800" b="1" dirty="0">
              <a:solidFill>
                <a:srgbClr val="0B2F63"/>
              </a:solidFill>
              <a:cs typeface="Arial" pitchFamily="34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DC15541-9546-4D86-BEDB-105A3BDD5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361" y="394854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stituent text 2">
            <a:extLst>
              <a:ext uri="{FF2B5EF4-FFF2-40B4-BE49-F238E27FC236}">
                <a16:creationId xmlns:a16="http://schemas.microsoft.com/office/drawing/2014/main" id="{4E1AAE94-7B93-4756-929C-E73364C75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600200"/>
            <a:ext cx="7772400" cy="4114800"/>
          </a:xfrm>
        </p:spPr>
        <p:txBody>
          <a:bodyPr/>
          <a:lstStyle/>
          <a:p>
            <a:r>
              <a:rPr lang="ro-RO" altLang="ro-RO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 12</a:t>
            </a:r>
          </a:p>
          <a:p>
            <a:r>
              <a:rPr lang="vi-VN" altLang="ro-RO" b="1" i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de organizare şi desfăşurare a colocviului de admitere la gradul didactic</a:t>
            </a:r>
            <a:r>
              <a:rPr lang="ro-RO" altLang="ro-RO" b="1" i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br>
              <a:rPr lang="ro-RO" altLang="ro-RO" b="1" i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o-RO" altLang="ro-RO" b="1" i="1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ro-RO" b="1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Candidaţii</a:t>
            </a:r>
            <a:r>
              <a:rPr lang="ro-RO" altLang="ro-RO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vor fi </a:t>
            </a:r>
            <a:r>
              <a:rPr lang="ro-RO" altLang="ro-RO" b="1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examinaţi</a:t>
            </a:r>
            <a:r>
              <a:rPr lang="ro-RO" altLang="ro-RO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următoarele domenii:</a:t>
            </a:r>
          </a:p>
          <a:p>
            <a:endParaRPr lang="ro-RO" altLang="ro-RO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Substituent număr diapozitiv 3">
            <a:extLst>
              <a:ext uri="{FF2B5EF4-FFF2-40B4-BE49-F238E27FC236}">
                <a16:creationId xmlns:a16="http://schemas.microsoft.com/office/drawing/2014/main" id="{242AF64C-4737-4981-A884-168C09066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408F8BC6-B355-4B12-BE64-BFE910B04D97}" type="slidenum">
              <a:rPr lang="en-US" altLang="ro-RO" smtClean="0"/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en-US" altLang="ro-RO" sz="1200">
              <a:solidFill>
                <a:srgbClr val="898989"/>
              </a:solidFill>
            </a:endParaRPr>
          </a:p>
        </p:txBody>
      </p:sp>
      <p:sp>
        <p:nvSpPr>
          <p:cNvPr id="19460" name="Dreptunghi 4">
            <a:extLst>
              <a:ext uri="{FF2B5EF4-FFF2-40B4-BE49-F238E27FC236}">
                <a16:creationId xmlns:a16="http://schemas.microsoft.com/office/drawing/2014/main" id="{63F907F6-A713-4334-997E-56EC8676D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4661" y="493713"/>
            <a:ext cx="508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CONȚINUTUL COLOCVIULUI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CB4CB669-D9C5-49B3-AA38-B4AF5E72E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410334"/>
            <a:ext cx="86106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indent="-457200" algn="just" eaLnBrk="1" hangingPunct="1">
              <a:buClr>
                <a:srgbClr val="002060"/>
              </a:buClr>
              <a:buFont typeface="+mj-lt"/>
              <a:buAutoNum type="arabicPeriod"/>
              <a:defRPr/>
            </a:pP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Domeniul corespunzător temei lucrării metodico-stiin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ț</a:t>
            </a: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ific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e. 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Verificarea unor aspecte precum:</a:t>
            </a:r>
          </a:p>
          <a:p>
            <a:pPr marL="0" lvl="1" algn="just" eaLnBrk="1" hangingPunct="1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ro-RO" sz="1000" b="1" dirty="0">
              <a:solidFill>
                <a:srgbClr val="0B2F63"/>
              </a:solidFill>
              <a:cs typeface="Arial" pitchFamily="34" charset="0"/>
            </a:endParaRPr>
          </a:p>
          <a:p>
            <a:pPr marL="1084263" lvl="1" indent="-627063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delimit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temei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o-RO" sz="23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titlul concis 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cu relevanță metodică;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3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4263" lvl="1" indent="-627063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mportan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teoretică 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3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practică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temei alese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3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4263" lvl="1" indent="-627063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it-IT" sz="23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actualitatea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oportunitatea </a:t>
            </a:r>
            <a:r>
              <a:rPr lang="it-IT" sz="23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bibliografiei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selective propus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 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raport cu tema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precum și </a:t>
            </a:r>
            <a:r>
              <a:rPr lang="it-IT" sz="23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consemnarea corectă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acesteia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84263" lvl="1" indent="-627063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it-IT" sz="23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integrarea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temei în domeniul mai larg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teoretico-metodologic 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practic-ac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ional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84263" lvl="1" indent="-627063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inutul semnificativ al unora dintre lucrările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ionate în bibliografie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84263" lvl="1" indent="-627063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unoa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terea specifică a principalelor probleme ce vor fi abordate în</a:t>
            </a:r>
            <a:r>
              <a:rPr lang="ro-RO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tratarea lucrării etc.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5CE8E27B-75F4-4822-9A8A-656E5C65A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487507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CONȚINUTUL COLOCVIULUI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56D26AFE-4F42-4193-BCDD-469BF4503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487054"/>
            <a:ext cx="84582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 eaLnBrk="1" hangingPunct="1">
              <a:buClr>
                <a:srgbClr val="002060"/>
              </a:buClr>
              <a:buFont typeface="+mj-lt"/>
              <a:buAutoNum type="arabicPeriod" startAt="2"/>
              <a:defRPr/>
            </a:pPr>
            <a:r>
              <a:rPr lang="it-IT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specifică cercetării 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it-IT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tiin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ifice, psihopedagogice 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it-IT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metodice, pe care o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implică elaborarea lucrării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(schița unui plan al lucrării):</a:t>
            </a:r>
          </a:p>
          <a:p>
            <a:pPr algn="just" eaLnBrk="1" hangingPunct="1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vi-VN" sz="1200" b="1" dirty="0">
              <a:cs typeface="Arial" pitchFamily="34" charset="0"/>
            </a:endParaRPr>
          </a:p>
          <a:p>
            <a:pPr marL="1000125" lvl="1" indent="-542925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demersul aplicativ (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ipoteza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ipotezele de lucru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în cazul unui experiment psihopedagogic; întrebări ale cercetării)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specific investigării pe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candidatul inten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ionează s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realizeze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00125" lvl="1" indent="-542925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de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explorare propusă, preocupările 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inten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iile referitoare la realizarea lucrării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00125" lvl="1" indent="-542925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personală acumulată de candidat în domeniul temei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00125" lvl="1" indent="-542925" algn="just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modalită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de valorificare a acesteia în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elaborarea lucrării etc.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C44E0473-8B8D-45D4-965F-BE7E1E602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524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CONȚINUTUL COLOCVIULUI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505BEA12-3DB1-48E9-A578-524823EC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92578"/>
            <a:ext cx="8305800" cy="340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1813" indent="-531813" algn="just" eaLnBrk="1" hangingPunct="1">
              <a:buClr>
                <a:schemeClr val="tx2">
                  <a:lumMod val="75000"/>
                </a:schemeClr>
              </a:buClr>
              <a:buFont typeface="+mj-lt"/>
              <a:buAutoNum type="arabicPeriod" startAt="3"/>
              <a:defRPr/>
            </a:pP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Domeniul proiectării pedagogice proprii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specialită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respective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prin:</a:t>
            </a:r>
          </a:p>
          <a:p>
            <a:pPr algn="just" eaLnBrk="1" hangingPunct="1">
              <a:buClr>
                <a:schemeClr val="tx2">
                  <a:lumMod val="75000"/>
                </a:schemeClr>
              </a:buClr>
              <a:defRPr/>
            </a:pPr>
            <a:endParaRPr lang="ro-RO" sz="2800" b="1" dirty="0">
              <a:cs typeface="Arial" pitchFamily="34" charset="0"/>
            </a:endParaRPr>
          </a:p>
          <a:p>
            <a:pPr marL="982663" indent="-450850" eaLnBrk="1" hangingPunct="1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onceperea</a:t>
            </a:r>
            <a:endParaRPr lang="ro-RO" sz="24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indent="-450850" eaLnBrk="1" hangingPunct="1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ealizarea</a:t>
            </a:r>
            <a:endParaRPr lang="ro-RO" sz="24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indent="-450850" eaLnBrk="1" hangingPunct="1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 </a:t>
            </a:r>
            <a:endParaRPr lang="ro-RO" sz="24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indent="-450850" eaLnBrk="1" hangingPunct="1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eglarea</a:t>
            </a:r>
            <a:r>
              <a:rPr 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autoreglarea</a:t>
            </a: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5F949BA8-1DB9-4121-9072-B20B6B4BC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228600"/>
            <a:ext cx="525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CONȚINUTUL COLOCVIULUI</a:t>
            </a:r>
          </a:p>
        </p:txBody>
      </p:sp>
      <p:sp>
        <p:nvSpPr>
          <p:cNvPr id="2" name="Acoladă dreapta 1">
            <a:extLst>
              <a:ext uri="{FF2B5EF4-FFF2-40B4-BE49-F238E27FC236}">
                <a16:creationId xmlns:a16="http://schemas.microsoft.com/office/drawing/2014/main" id="{77F362DF-23CB-448A-A933-B2749391FB67}"/>
              </a:ext>
            </a:extLst>
          </p:cNvPr>
          <p:cNvSpPr/>
          <p:nvPr/>
        </p:nvSpPr>
        <p:spPr>
          <a:xfrm>
            <a:off x="4699865" y="3214255"/>
            <a:ext cx="484188" cy="2087718"/>
          </a:xfrm>
          <a:prstGeom prst="rightBrac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o-RO"/>
          </a:p>
        </p:txBody>
      </p:sp>
      <p:sp>
        <p:nvSpPr>
          <p:cNvPr id="3" name="CasetăText 2">
            <a:extLst>
              <a:ext uri="{FF2B5EF4-FFF2-40B4-BE49-F238E27FC236}">
                <a16:creationId xmlns:a16="http://schemas.microsoft.com/office/drawing/2014/main" id="{5847755F-1BDC-4F76-A4A4-E97BE684F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141" y="3465944"/>
            <a:ext cx="35027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de predare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clasa/clasele pe care le conduceți,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potrivit temei propuse</a:t>
            </a:r>
            <a:endParaRPr lang="ro-RO" altLang="ro-RO" sz="2400" dirty="0">
              <a:solidFill>
                <a:srgbClr val="0B2F6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>
            <a:extLst>
              <a:ext uri="{FF2B5EF4-FFF2-40B4-BE49-F238E27FC236}">
                <a16:creationId xmlns:a16="http://schemas.microsoft.com/office/drawing/2014/main" id="{70754143-D332-4E6B-83FF-FBDCA99EA13B}"/>
              </a:ext>
            </a:extLst>
          </p:cNvPr>
          <p:cNvGrpSpPr>
            <a:grpSpLocks/>
          </p:cNvGrpSpPr>
          <p:nvPr/>
        </p:nvGrpSpPr>
        <p:grpSpPr bwMode="auto">
          <a:xfrm>
            <a:off x="495300" y="1514476"/>
            <a:ext cx="8153400" cy="5105399"/>
            <a:chOff x="533400" y="1066800"/>
            <a:chExt cx="8153400" cy="5653566"/>
          </a:xfrm>
          <a:solidFill>
            <a:schemeClr val="tx2"/>
          </a:solidFill>
        </p:grpSpPr>
        <p:sp>
          <p:nvSpPr>
            <p:cNvPr id="22532" name="Flowchart: Merge 7">
              <a:extLst>
                <a:ext uri="{FF2B5EF4-FFF2-40B4-BE49-F238E27FC236}">
                  <a16:creationId xmlns:a16="http://schemas.microsoft.com/office/drawing/2014/main" id="{2F423383-4AB4-439D-87AF-A7BAA775F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1066800"/>
              <a:ext cx="8153400" cy="2895644"/>
            </a:xfrm>
            <a:prstGeom prst="flowChartMerge">
              <a:avLst/>
            </a:prstGeom>
            <a:solidFill>
              <a:srgbClr val="002060"/>
            </a:solidFill>
            <a:ln w="9525" algn="ctr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1" hangingPunct="1">
                <a:defRPr/>
              </a:pPr>
              <a:endParaRPr lang="ro-RO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22533" name="Flowchart: Merge 8">
              <a:extLst>
                <a:ext uri="{FF2B5EF4-FFF2-40B4-BE49-F238E27FC236}">
                  <a16:creationId xmlns:a16="http://schemas.microsoft.com/office/drawing/2014/main" id="{6558886D-CE31-4FB9-980F-CAE243FF71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0800" y="3824722"/>
              <a:ext cx="8136000" cy="2895644"/>
            </a:xfrm>
            <a:prstGeom prst="flowChartMerge">
              <a:avLst/>
            </a:prstGeom>
            <a:solidFill>
              <a:srgbClr val="002060"/>
            </a:solidFill>
            <a:ln w="9525" algn="ctr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1" hangingPunct="1">
                <a:defRPr/>
              </a:pPr>
              <a:endParaRPr lang="ro-RO" dirty="0">
                <a:solidFill>
                  <a:srgbClr val="002060"/>
                </a:solidFill>
                <a:latin typeface="Arial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A201C7E-D569-4D21-A43F-05A5A0DD5530}"/>
                </a:ext>
              </a:extLst>
            </p:cNvPr>
            <p:cNvCxnSpPr/>
            <p:nvPr/>
          </p:nvCxnSpPr>
          <p:spPr bwMode="auto">
            <a:xfrm rot="5400000">
              <a:off x="7122430" y="2702576"/>
              <a:ext cx="1907954" cy="1587"/>
            </a:xfrm>
            <a:prstGeom prst="straightConnector1">
              <a:avLst/>
            </a:prstGeom>
            <a:grpFill/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5C482A9-FAA7-4FB1-A76F-818B520C9296}"/>
                </a:ext>
              </a:extLst>
            </p:cNvPr>
            <p:cNvCxnSpPr/>
            <p:nvPr/>
          </p:nvCxnSpPr>
          <p:spPr bwMode="auto">
            <a:xfrm rot="5400000" flipH="1" flipV="1">
              <a:off x="7122430" y="4915743"/>
              <a:ext cx="1907954" cy="1587"/>
            </a:xfrm>
            <a:prstGeom prst="straightConnector1">
              <a:avLst/>
            </a:prstGeom>
            <a:grpFill/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18" name="TextBox 17">
              <a:extLst>
                <a:ext uri="{FF2B5EF4-FFF2-40B4-BE49-F238E27FC236}">
                  <a16:creationId xmlns:a16="http://schemas.microsoft.com/office/drawing/2014/main" id="{4C1770EB-4999-4FC5-BC5E-9EEBF2892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3012" y="1127458"/>
              <a:ext cx="4343400" cy="368740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>
              <a:prstTxWarp prst="textPlain">
                <a:avLst/>
              </a:prstTxWarp>
              <a:spAutoFit/>
            </a:bodyPr>
            <a:lstStyle/>
            <a:p>
              <a:pPr algn="ctr" eaLnBrk="1" hangingPunct="1">
                <a:defRPr/>
              </a:pP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Delimitarea problemei  de cercetat</a:t>
              </a:r>
            </a:p>
          </p:txBody>
        </p:sp>
        <p:sp>
          <p:nvSpPr>
            <p:cNvPr id="13319" name="TextBox 18">
              <a:extLst>
                <a:ext uri="{FF2B5EF4-FFF2-40B4-BE49-F238E27FC236}">
                  <a16:creationId xmlns:a16="http://schemas.microsoft.com/office/drawing/2014/main" id="{4453E222-BA35-432C-A2D6-518846EA8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1633478"/>
              <a:ext cx="3046412" cy="552311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Plain">
                <a:avLst/>
              </a:prstTxWarp>
              <a:spAutoFit/>
            </a:bodyPr>
            <a:lstStyle/>
            <a:p>
              <a:pPr algn="ctr" eaLnBrk="1" hangingPunct="1">
                <a:defRPr/>
              </a:pP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Documentarea </a:t>
              </a:r>
            </a:p>
            <a:p>
              <a:pPr algn="ctr" eaLnBrk="1" hangingPunct="1">
                <a:defRPr/>
              </a:pP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asupra problemei</a:t>
              </a:r>
            </a:p>
          </p:txBody>
        </p:sp>
        <p:sp>
          <p:nvSpPr>
            <p:cNvPr id="10248" name="TextBox 20">
              <a:extLst>
                <a:ext uri="{FF2B5EF4-FFF2-40B4-BE49-F238E27FC236}">
                  <a16:creationId xmlns:a16="http://schemas.microsoft.com/office/drawing/2014/main" id="{0FA5910C-DDC1-40DF-8E6E-FE44A0350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1212" y="2323069"/>
              <a:ext cx="2514600" cy="719920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Plain">
                <a:avLst/>
              </a:prstTxWarp>
              <a:spAutoFit/>
            </a:bodyPr>
            <a:lstStyle/>
            <a:p>
              <a:pPr algn="ctr" eaLnBrk="1" hangingPunct="1">
                <a:defRPr/>
              </a:pPr>
              <a:r>
                <a:rPr lang="ro-RO" sz="155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Stabilirea legăturii între </a:t>
              </a:r>
            </a:p>
            <a:p>
              <a:pPr algn="ctr" eaLnBrk="1" hangingPunct="1">
                <a:defRPr/>
              </a:pPr>
              <a:r>
                <a:rPr lang="ro-RO" sz="155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literatura de specialitate</a:t>
              </a:r>
            </a:p>
            <a:p>
              <a:pPr algn="ctr" eaLnBrk="1" hangingPunct="1">
                <a:defRPr/>
              </a:pPr>
              <a:r>
                <a:rPr lang="ro-RO" sz="155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și subiectul cercetării</a:t>
              </a:r>
            </a:p>
          </p:txBody>
        </p:sp>
        <p:cxnSp>
          <p:nvCxnSpPr>
            <p:cNvPr id="4107" name="Straight Connector 24">
              <a:extLst>
                <a:ext uri="{FF2B5EF4-FFF2-40B4-BE49-F238E27FC236}">
                  <a16:creationId xmlns:a16="http://schemas.microsoft.com/office/drawing/2014/main" id="{B835216F-2234-4576-B9C6-FF97404FD1D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03413" y="1587014"/>
              <a:ext cx="5400675" cy="1504"/>
            </a:xfrm>
            <a:prstGeom prst="line">
              <a:avLst/>
            </a:prstGeom>
            <a:grpFill/>
            <a:ln w="9525" algn="ctr">
              <a:solidFill>
                <a:srgbClr val="002060"/>
              </a:solidFill>
              <a:miter lim="800000"/>
              <a:headEnd/>
              <a:tailEnd/>
            </a:ln>
          </p:spPr>
        </p:cxnSp>
        <p:cxnSp>
          <p:nvCxnSpPr>
            <p:cNvPr id="4108" name="Straight Connector 26">
              <a:extLst>
                <a:ext uri="{FF2B5EF4-FFF2-40B4-BE49-F238E27FC236}">
                  <a16:creationId xmlns:a16="http://schemas.microsoft.com/office/drawing/2014/main" id="{1F79600E-6308-44B1-A3DC-FC4B98EB86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1613" y="2275622"/>
              <a:ext cx="3708400" cy="1504"/>
            </a:xfrm>
            <a:prstGeom prst="line">
              <a:avLst/>
            </a:prstGeom>
            <a:grpFill/>
            <a:ln w="9525" algn="ctr">
              <a:solidFill>
                <a:srgbClr val="002060"/>
              </a:solidFill>
              <a:miter lim="800000"/>
              <a:headEnd/>
              <a:tailEnd/>
            </a:ln>
          </p:spPr>
        </p:cxnSp>
        <p:sp>
          <p:nvSpPr>
            <p:cNvPr id="4110" name="TextBox 36">
              <a:extLst>
                <a:ext uri="{FF2B5EF4-FFF2-40B4-BE49-F238E27FC236}">
                  <a16:creationId xmlns:a16="http://schemas.microsoft.com/office/drawing/2014/main" id="{03471697-9055-48D7-9418-5D417B06B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2212" y="3236655"/>
              <a:ext cx="1800225" cy="1289790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>
              <a:prstTxWarp prst="textPlain">
                <a:avLst/>
              </a:prstTxWarp>
              <a:spAutoFit/>
            </a:bodyPr>
            <a:lstStyle/>
            <a:p>
              <a:pPr algn="ctr" eaLnBrk="1" hangingPunct="1">
                <a:defRPr/>
              </a:pP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Precizarea </a:t>
              </a:r>
            </a:p>
            <a:p>
              <a:pPr algn="ctr" eaLnBrk="1" hangingPunct="1">
                <a:defRPr/>
              </a:pP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obiectivelor </a:t>
              </a:r>
            </a:p>
            <a:p>
              <a:pPr algn="ctr" eaLnBrk="1" hangingPunct="1">
                <a:defRPr/>
              </a:pPr>
              <a:r>
                <a:rPr lang="ro-RO" b="1" dirty="0" err="1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şi</a:t>
              </a: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 /sau ipotezei/lor</a:t>
              </a:r>
            </a:p>
          </p:txBody>
        </p:sp>
        <p:sp>
          <p:nvSpPr>
            <p:cNvPr id="13324" name="TextBox 51">
              <a:extLst>
                <a:ext uri="{FF2B5EF4-FFF2-40B4-BE49-F238E27FC236}">
                  <a16:creationId xmlns:a16="http://schemas.microsoft.com/office/drawing/2014/main" id="{0556C435-392F-41C8-9F7E-C62108E815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7412" y="4724400"/>
              <a:ext cx="2362200" cy="277752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Plain">
                <a:avLst/>
              </a:prstTxWarp>
              <a:spAutoFit/>
            </a:bodyPr>
            <a:lstStyle/>
            <a:p>
              <a:pPr algn="ctr" eaLnBrk="1" hangingPunct="1">
                <a:defRPr/>
              </a:pP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Metode de cercetare</a:t>
              </a:r>
            </a:p>
          </p:txBody>
        </p:sp>
        <p:sp>
          <p:nvSpPr>
            <p:cNvPr id="13325" name="TextBox 52">
              <a:extLst>
                <a:ext uri="{FF2B5EF4-FFF2-40B4-BE49-F238E27FC236}">
                  <a16:creationId xmlns:a16="http://schemas.microsoft.com/office/drawing/2014/main" id="{0D41AEC2-5491-4107-A5F4-F1930ABC3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125" y="6214078"/>
              <a:ext cx="2424112" cy="368740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algn="ctr" eaLnBrk="1" hangingPunct="1">
                <a:defRPr/>
              </a:pP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Rezultate, concluzii</a:t>
              </a:r>
            </a:p>
          </p:txBody>
        </p:sp>
        <p:cxnSp>
          <p:nvCxnSpPr>
            <p:cNvPr id="4114" name="Straight Connector 54">
              <a:extLst>
                <a:ext uri="{FF2B5EF4-FFF2-40B4-BE49-F238E27FC236}">
                  <a16:creationId xmlns:a16="http://schemas.microsoft.com/office/drawing/2014/main" id="{510F257F-B84D-4C0D-AE19-7AE9B447E3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79613" y="6031389"/>
              <a:ext cx="5400675" cy="1504"/>
            </a:xfrm>
            <a:prstGeom prst="line">
              <a:avLst/>
            </a:prstGeom>
            <a:grpFill/>
            <a:ln w="9525" algn="ctr">
              <a:solidFill>
                <a:srgbClr val="002060"/>
              </a:solidFill>
              <a:miter lim="800000"/>
              <a:headEnd/>
              <a:tailEnd/>
            </a:ln>
          </p:spPr>
        </p:cxnSp>
        <p:sp>
          <p:nvSpPr>
            <p:cNvPr id="13327" name="TextBox 20">
              <a:extLst>
                <a:ext uri="{FF2B5EF4-FFF2-40B4-BE49-F238E27FC236}">
                  <a16:creationId xmlns:a16="http://schemas.microsoft.com/office/drawing/2014/main" id="{2E7E8DC7-C08F-4023-A063-CBEA1B7AD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2612" y="5341626"/>
              <a:ext cx="2819400" cy="552311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Plain">
                <a:avLst/>
              </a:prstTxWarp>
              <a:spAutoFit/>
            </a:bodyPr>
            <a:lstStyle/>
            <a:p>
              <a:pPr algn="ctr" eaLnBrk="1" hangingPunct="1">
                <a:defRPr/>
              </a:pPr>
              <a:r>
                <a:rPr lang="ro-RO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Organizarea şi desfăşurarea cercetării</a:t>
              </a:r>
            </a:p>
          </p:txBody>
        </p:sp>
        <p:cxnSp>
          <p:nvCxnSpPr>
            <p:cNvPr id="4116" name="Straight Connector 28">
              <a:extLst>
                <a:ext uri="{FF2B5EF4-FFF2-40B4-BE49-F238E27FC236}">
                  <a16:creationId xmlns:a16="http://schemas.microsoft.com/office/drawing/2014/main" id="{BAFA6E71-435E-4D1E-9327-5C8A6A4153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70213" y="5266103"/>
              <a:ext cx="3419475" cy="0"/>
            </a:xfrm>
            <a:prstGeom prst="line">
              <a:avLst/>
            </a:prstGeom>
            <a:grpFill/>
            <a:ln w="9525" algn="ctr">
              <a:solidFill>
                <a:srgbClr val="002060"/>
              </a:solidFill>
              <a:miter lim="800000"/>
              <a:headEnd/>
              <a:tailEnd/>
            </a:ln>
          </p:spPr>
        </p:cxnSp>
      </p:grpSp>
      <p:sp>
        <p:nvSpPr>
          <p:cNvPr id="23555" name="Rectangle 20">
            <a:extLst>
              <a:ext uri="{FF2B5EF4-FFF2-40B4-BE49-F238E27FC236}">
                <a16:creationId xmlns:a16="http://schemas.microsoft.com/office/drawing/2014/main" id="{AEECC81C-30F5-4E24-AA49-757CA7F44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38125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DESIGN-UL CERCETĂRII</a:t>
            </a:r>
            <a:endParaRPr lang="en-GB" altLang="ro-RO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>
            <a:extLst>
              <a:ext uri="{FF2B5EF4-FFF2-40B4-BE49-F238E27FC236}">
                <a16:creationId xmlns:a16="http://schemas.microsoft.com/office/drawing/2014/main" id="{80898632-431A-4EB8-98AF-F3B7E805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6" y="1503362"/>
            <a:ext cx="41910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</a:t>
            </a:r>
            <a:r>
              <a:rPr lang="ro-RO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MĂ ABORDEZ?</a:t>
            </a:r>
            <a:endParaRPr lang="en-US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CE AM ALES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ACEASTĂ TEMĂ?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MI-AM PROPUS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URMĂRESC?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 VOI CERCETA 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ro-RO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ro-RO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REFERINȚE VOI  FOLOSI?</a:t>
            </a:r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CC8897A4-A3BC-42A6-953E-8B845E1A0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012" y="1364862"/>
            <a:ext cx="4405312" cy="5493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o-RO" alt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Prezentarea </a:t>
            </a:r>
            <a:r>
              <a:rPr lang="ro-RO" altLang="ro-RO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temei/problemei</a:t>
            </a:r>
            <a:endParaRPr lang="ro-RO" altLang="ro-RO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o-RO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o-RO" altLang="ro-RO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Motivaţia</a:t>
            </a:r>
            <a:r>
              <a:rPr lang="ro-RO" alt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alegerii temei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o-R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o-RO" alt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Delimitarea scopului și a </a:t>
            </a:r>
            <a:r>
              <a:rPr lang="ro-RO" altLang="ro-RO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obiectivelor</a:t>
            </a:r>
            <a:r>
              <a:rPr lang="ro-RO" alt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ro-RO" altLang="ro-RO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ipotezei</a:t>
            </a:r>
            <a:r>
              <a:rPr lang="ro-RO" alt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cercetării: </a:t>
            </a:r>
            <a:r>
              <a:rPr lang="vi-VN" altLang="ro-RO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dacă (condiţii)</a:t>
            </a:r>
            <a:r>
              <a:rPr lang="ro-RO" altLang="ro-RO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vi-VN" altLang="ro-RO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atunci (soluţie) </a:t>
            </a:r>
            <a:endParaRPr lang="ro-RO" altLang="ro-RO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o-R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o-RO" altLang="ro-RO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ro-RO" alt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cercetării: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-"/>
              <a:defRPr/>
            </a:pP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tipul cercetării; 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-"/>
              <a:defRPr/>
            </a:pP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locul și perioada </a:t>
            </a:r>
            <a:r>
              <a:rPr lang="ro-RO" altLang="ro-RO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desfăşurării</a:t>
            </a: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investigației;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-"/>
              <a:defRPr/>
            </a:pP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etapele cercetării;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-"/>
              <a:defRPr/>
            </a:pPr>
            <a:r>
              <a:rPr lang="ro-RO" altLang="ro-RO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eşantionul</a:t>
            </a: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altLang="ro-RO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subiecţi</a:t>
            </a: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-"/>
              <a:defRPr/>
            </a:pP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eșantionul de conținut (disciplina implicată);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-"/>
              <a:defRPr/>
            </a:pP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 și tehnici de cercetare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-"/>
              <a:defRPr/>
            </a:pP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și interpretarea datelor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o-RO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o-RO" altLang="ro-RO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Surse bibliografice</a:t>
            </a:r>
          </a:p>
        </p:txBody>
      </p:sp>
      <p:cxnSp>
        <p:nvCxnSpPr>
          <p:cNvPr id="11268" name="Straight Arrow Connector 6">
            <a:extLst>
              <a:ext uri="{FF2B5EF4-FFF2-40B4-BE49-F238E27FC236}">
                <a16:creationId xmlns:a16="http://schemas.microsoft.com/office/drawing/2014/main" id="{0BC75967-4CEF-4BB0-AC45-9CD94A92F7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1675606"/>
            <a:ext cx="360363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Arrow Connector 7">
            <a:extLst>
              <a:ext uri="{FF2B5EF4-FFF2-40B4-BE49-F238E27FC236}">
                <a16:creationId xmlns:a16="http://schemas.microsoft.com/office/drawing/2014/main" id="{824FBA7A-CB5C-48F3-AAB6-A4F440C6AB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2179602"/>
            <a:ext cx="360362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Arrow Connector 8">
            <a:extLst>
              <a:ext uri="{FF2B5EF4-FFF2-40B4-BE49-F238E27FC236}">
                <a16:creationId xmlns:a16="http://schemas.microsoft.com/office/drawing/2014/main" id="{70F46335-8E03-42DA-BB93-C40C7C76A0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85043" y="3024730"/>
            <a:ext cx="360362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Arrow Connector 9">
            <a:extLst>
              <a:ext uri="{FF2B5EF4-FFF2-40B4-BE49-F238E27FC236}">
                <a16:creationId xmlns:a16="http://schemas.microsoft.com/office/drawing/2014/main" id="{27E2A07D-D2ED-443A-A9DB-698650F561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9236" y="6486237"/>
            <a:ext cx="360363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Arrow Connector 8">
            <a:extLst>
              <a:ext uri="{FF2B5EF4-FFF2-40B4-BE49-F238E27FC236}">
                <a16:creationId xmlns:a16="http://schemas.microsoft.com/office/drawing/2014/main" id="{34F9A335-E740-4880-8F05-BBA92D4849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4639143"/>
            <a:ext cx="360362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6" name="Rectangle 11">
            <a:extLst>
              <a:ext uri="{FF2B5EF4-FFF2-40B4-BE49-F238E27FC236}">
                <a16:creationId xmlns:a16="http://schemas.microsoft.com/office/drawing/2014/main" id="{01222CBB-09FB-4A36-87FA-625E6CEE4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611" y="424584"/>
            <a:ext cx="4011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„CERCETAREA  MEA”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112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C061F1A7-9FC5-4DD7-984F-BF087244D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542496"/>
            <a:ext cx="8763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Pagina de titlu. Titlul lucrării (6-10 cuvinte)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Partea teoretică (introducere; 2-3 capitole centrate pe cuvinte-cheie din titlul lucrării) 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Partea de cercetare (metodică)</a:t>
            </a:r>
          </a:p>
          <a:p>
            <a:pPr indent="-360000" algn="just" eaLnBrk="1" hangingPunct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Prezentarea problemei cercetate</a:t>
            </a:r>
          </a:p>
          <a:p>
            <a:pPr indent="-360000" algn="just" eaLnBrk="1" hangingPunct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o-RO" sz="2000" b="1" spc="-30" dirty="0">
                <a:solidFill>
                  <a:srgbClr val="002060"/>
                </a:solidFill>
                <a:cs typeface="Arial" pitchFamily="34" charset="0"/>
              </a:rPr>
              <a:t>Stadiul cercetării problemei (repere în literatura de specialitate)</a:t>
            </a:r>
          </a:p>
          <a:p>
            <a:pPr indent="-360000" algn="just" eaLnBrk="1" hangingPunct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Scopul și obiectivele cercetării</a:t>
            </a:r>
          </a:p>
          <a:p>
            <a:pPr indent="-360000" algn="just" eaLnBrk="1" hangingPunct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Ipoteza/le cercetării (experiment); întrebări ale cercetării (demers aplicativ)</a:t>
            </a:r>
          </a:p>
          <a:p>
            <a:pPr indent="-360000" algn="just" eaLnBrk="1" hangingPunct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Descrierea cercetării (</a:t>
            </a:r>
            <a:r>
              <a:rPr lang="ro-RO" sz="2000" b="1" u="sng" dirty="0">
                <a:solidFill>
                  <a:srgbClr val="002060"/>
                </a:solidFill>
                <a:cs typeface="Arial" pitchFamily="34" charset="0"/>
                <a:hlinkClick r:id="rId2" action="ppaction://hlinksldjump"/>
              </a:rPr>
              <a:t>tipul cercetării</a:t>
            </a: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, locul, perioada, </a:t>
            </a:r>
            <a:r>
              <a:rPr lang="ro-RO" sz="2000" b="1" u="sng" dirty="0">
                <a:solidFill>
                  <a:srgbClr val="002060"/>
                </a:solidFill>
                <a:cs typeface="Arial" pitchFamily="34" charset="0"/>
                <a:hlinkClick r:id="rId3" action="ppaction://hlinksldjump"/>
              </a:rPr>
              <a:t>etape</a:t>
            </a: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, eșantion, variabile independente / dependente etc.)</a:t>
            </a:r>
          </a:p>
          <a:p>
            <a:pPr indent="-360000" algn="just" eaLnBrk="1" hangingPunct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Colectarea datelor – instrumentarul investigativ (</a:t>
            </a:r>
            <a:r>
              <a:rPr lang="ro-RO" sz="2000" b="1" u="sng" dirty="0">
                <a:solidFill>
                  <a:srgbClr val="002060"/>
                </a:solidFill>
                <a:cs typeface="Arial" pitchFamily="34" charset="0"/>
              </a:rPr>
              <a:t>metode și tehnici</a:t>
            </a: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)</a:t>
            </a:r>
          </a:p>
          <a:p>
            <a:pPr indent="-360000" algn="just" eaLnBrk="1" hangingPunct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Prelucrarea și interpretarea datelor cercetării</a:t>
            </a:r>
          </a:p>
          <a:p>
            <a:pPr indent="-360000" algn="just" eaLnBrk="1" hangingPunct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Prezentarea concluziilor. Valorizarea cercetării</a:t>
            </a:r>
          </a:p>
          <a:p>
            <a:pPr algn="just" eaLnBrk="1" hangingPunct="1"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Concluzii</a:t>
            </a:r>
          </a:p>
          <a:p>
            <a:pPr algn="just" eaLnBrk="1" hangingPunct="1"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Bibliografie</a:t>
            </a:r>
          </a:p>
          <a:p>
            <a:pPr algn="just" eaLnBrk="1" hangingPunct="1">
              <a:defRPr/>
            </a:pPr>
            <a:r>
              <a:rPr lang="ro-RO" sz="2000" b="1" dirty="0">
                <a:solidFill>
                  <a:srgbClr val="002060"/>
                </a:solidFill>
                <a:cs typeface="Arial" pitchFamily="34" charset="0"/>
              </a:rPr>
              <a:t>Anexe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1C715527-0BCE-496D-A681-334D6C446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909" y="175635"/>
            <a:ext cx="4648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  LUCRĂRII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METODICO-ŞTIINȚIFICE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F57BC3F-92A3-4CFA-8EAF-EA43FDDD6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6725"/>
            <a:ext cx="8077200" cy="304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Tipuri de cercetări </a:t>
            </a:r>
            <a:r>
              <a:rPr lang="ro-RO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educaţionale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spcBef>
                <a:spcPts val="0"/>
              </a:spcBef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cercetări calitative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sau cantitative;</a:t>
            </a:r>
          </a:p>
          <a:p>
            <a:pPr algn="just">
              <a:spcBef>
                <a:spcPts val="0"/>
              </a:spcBef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cercetări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observaţionale</a:t>
            </a:r>
            <a:endParaRPr lang="ro-RO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cercetări experimentale; </a:t>
            </a:r>
          </a:p>
          <a:p>
            <a:pPr algn="just">
              <a:spcBef>
                <a:spcPts val="0"/>
              </a:spcBef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cercetări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teoretico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-fundamentale;</a:t>
            </a:r>
          </a:p>
          <a:p>
            <a:pPr algn="just">
              <a:spcBef>
                <a:spcPts val="0"/>
              </a:spcBef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cercetări practic-aplicative (cercetarea-acțiune*); </a:t>
            </a:r>
          </a:p>
          <a:p>
            <a:pPr algn="just">
              <a:spcBef>
                <a:spcPts val="0"/>
              </a:spcBef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cercetări integrative;</a:t>
            </a:r>
          </a:p>
          <a:p>
            <a:pPr algn="just">
              <a:spcBef>
                <a:spcPts val="0"/>
              </a:spcBef>
              <a:defRPr/>
            </a:pP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interdependenţe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tipurilor de cercetări.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o-RO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ubstituent număr diapozitiv 3">
            <a:extLst>
              <a:ext uri="{FF2B5EF4-FFF2-40B4-BE49-F238E27FC236}">
                <a16:creationId xmlns:a16="http://schemas.microsoft.com/office/drawing/2014/main" id="{D91DAA5D-D00E-47BC-98D9-339C9BB26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0094FD8-8967-4DAE-80B7-CBA1F4328248}" type="slidenum">
              <a:rPr lang="en-US" altLang="ro-RO" smtClean="0"/>
              <a:pPr>
                <a:spcBef>
                  <a:spcPct val="0"/>
                </a:spcBef>
                <a:buFontTx/>
                <a:buNone/>
                <a:defRPr/>
              </a:pPr>
              <a:t>19</a:t>
            </a:fld>
            <a:endParaRPr lang="en-US" altLang="ro-RO" sz="1200" dirty="0">
              <a:solidFill>
                <a:srgbClr val="898989"/>
              </a:solidFill>
            </a:endParaRP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01E6226-02FA-42EA-A2AE-13CE93DCA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8600"/>
            <a:ext cx="4648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  LUCRĂRII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METODICO-ŞTIINȚIFICE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CasetăText 6">
            <a:extLst>
              <a:ext uri="{FF2B5EF4-FFF2-40B4-BE49-F238E27FC236}">
                <a16:creationId xmlns:a16="http://schemas.microsoft.com/office/drawing/2014/main" id="{88A5C427-B5E1-4FE2-AE1F-F5D687E0B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7175"/>
            <a:ext cx="8763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</a:rPr>
              <a:t>*Cercetare - </a:t>
            </a:r>
            <a:r>
              <a:rPr lang="ro-RO" altLang="ro-RO" sz="1800" dirty="0" err="1">
                <a:solidFill>
                  <a:srgbClr val="002060"/>
                </a:solidFill>
                <a:latin typeface="Arial" panose="020B0604020202020204" pitchFamily="34" charset="0"/>
              </a:rPr>
              <a:t>Acţiune</a:t>
            </a: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</a:rPr>
              <a:t> în </a:t>
            </a:r>
            <a:r>
              <a:rPr lang="ro-RO" altLang="ro-RO" sz="1800" dirty="0" err="1">
                <a:solidFill>
                  <a:srgbClr val="002060"/>
                </a:solidFill>
                <a:latin typeface="Arial" panose="020B0604020202020204" pitchFamily="34" charset="0"/>
              </a:rPr>
              <a:t>educaţie</a:t>
            </a:r>
            <a:r>
              <a:rPr lang="ro-RO" altLang="ro-RO" sz="1800" dirty="0">
                <a:solidFill>
                  <a:srgbClr val="002060"/>
                </a:solidFill>
                <a:latin typeface="Arial" panose="020B0604020202020204" pitchFamily="34" charset="0"/>
              </a:rPr>
              <a:t>. </a:t>
            </a:r>
            <a:r>
              <a:rPr lang="ro-RO" altLang="ro-RO" sz="1800" dirty="0">
                <a:latin typeface="Arial" panose="020B0604020202020204" pitchFamily="34" charset="0"/>
                <a:hlinkClick r:id="rId3"/>
              </a:rPr>
              <a:t>http://mentoraturban.pmu.ro/sites/default/files/ResurseEducationale/Modul%208%20Cercetare%20actiune.pdf</a:t>
            </a:r>
            <a:endParaRPr lang="ro-RO" altLang="ro-RO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8B1C3267-2831-4755-86B5-D6B269526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D754059E-F5BA-44E0-AA4C-7B0A71A386B8}" type="slidenum">
              <a:rPr lang="en-US" altLang="ro-RO" smtClean="0"/>
              <a:pPr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ro-RO" sz="1200" dirty="0">
              <a:solidFill>
                <a:srgbClr val="898989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593CE56-9C3C-465E-98B2-9026E88C4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3752" y="328311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6FE39DF-E0C9-44F7-85F1-CFE353E53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3098836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nn-NO" sz="2400" b="1" dirty="0">
                <a:solidFill>
                  <a:srgbClr val="0B2F63"/>
                </a:solidFill>
                <a:cs typeface="Arial" pitchFamily="34" charset="0"/>
              </a:rPr>
              <a:t>O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.</a:t>
            </a:r>
            <a:r>
              <a:rPr lang="nn-NO" sz="2400" b="1" dirty="0">
                <a:solidFill>
                  <a:srgbClr val="0B2F63"/>
                </a:solidFill>
                <a:cs typeface="Arial" pitchFamily="34" charset="0"/>
              </a:rPr>
              <a:t>M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.</a:t>
            </a:r>
            <a:r>
              <a:rPr lang="nn-NO" sz="2400" b="1" dirty="0">
                <a:solidFill>
                  <a:srgbClr val="0B2F63"/>
                </a:solidFill>
                <a:cs typeface="Arial" pitchFamily="34" charset="0"/>
              </a:rPr>
              <a:t> Nr. 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5561 din 7 octombrie 2011</a:t>
            </a:r>
          </a:p>
          <a:p>
            <a:pPr algn="ctr" eaLnBrk="1" hangingPunct="1">
              <a:defRPr/>
            </a:pP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 </a:t>
            </a:r>
            <a:endParaRPr lang="nn-NO" sz="2400" b="1" dirty="0">
              <a:solidFill>
                <a:srgbClr val="0B2F63"/>
              </a:solidFill>
              <a:cs typeface="Arial" pitchFamily="34" charset="0"/>
            </a:endParaRPr>
          </a:p>
          <a:p>
            <a:pPr algn="ctr" eaLnBrk="1" hangingPunct="1"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it-IT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METODOLOGI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EI</a:t>
            </a:r>
            <a:r>
              <a:rPr lang="it-IT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 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 DE </a:t>
            </a:r>
            <a:r>
              <a:rPr lang="it-IT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FORM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ARE</a:t>
            </a:r>
            <a:r>
              <a:rPr lang="it-IT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 CONTINU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Ă </a:t>
            </a:r>
            <a:r>
              <a:rPr lang="it-IT" sz="2400" b="1" dirty="0">
                <a:solidFill>
                  <a:srgbClr val="0B2F63"/>
                </a:solidFill>
                <a:cs typeface="Arial" pitchFamily="34" charset="0"/>
                <a:hlinkClick r:id="rId2" action="ppaction://hlinkfile"/>
              </a:rPr>
              <a:t> </a:t>
            </a:r>
            <a:r>
              <a:rPr lang="it-IT" sz="2400" b="1" dirty="0">
                <a:solidFill>
                  <a:srgbClr val="0B2F63"/>
                </a:solidFill>
                <a:cs typeface="Arial" pitchFamily="34" charset="0"/>
              </a:rPr>
              <a:t>A PERSONALULUI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 DIDACTIC DIN ÎNVĂȚĂMÂNTUL PREUNIVERSITAR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7965AF7-1674-40B4-B3D6-A476C9140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41487"/>
            <a:ext cx="8686800" cy="50609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Etapele cercetării </a:t>
            </a:r>
            <a:r>
              <a:rPr lang="ro-RO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educaţionale</a:t>
            </a: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ro-RO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pregătitoare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definirea problemei, documentarea, formularea ipotezei și a obiectivelor cercetării/ întrebărilor cercetării, stabilirea metodologiei, elaborarea proiectului de cercetare (planul/cuprinsul); 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ro-RO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desfășurării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cercetării: aplicarea proiectului anterior conceput, consemnarea datelor cercetării, elaborarea concluziilor teoretice; 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ro-RO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finală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cercetării: prezentarea rezultatelor prelucrării și interpretării datelor, elaborarea concluziilor aplicative, valorificarea cercetării (prezentarea unor secvențe din lucrare în cadrul cercurilor metodice, publicarea unor articole etc.)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 implementarea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inovaţiilor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în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şcoală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7651" name="Substituent număr diapozitiv 3">
            <a:extLst>
              <a:ext uri="{FF2B5EF4-FFF2-40B4-BE49-F238E27FC236}">
                <a16:creationId xmlns:a16="http://schemas.microsoft.com/office/drawing/2014/main" id="{F4E08A6E-89C4-4045-A208-DBD0AE05F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0094FD8-8967-4DAE-80B7-CBA1F4328248}" type="slidenum">
              <a:rPr lang="en-US" altLang="ro-RO" smtClean="0"/>
              <a:pPr>
                <a:spcBef>
                  <a:spcPct val="0"/>
                </a:spcBef>
                <a:buFontTx/>
                <a:buNone/>
                <a:defRPr/>
              </a:pPr>
              <a:t>20</a:t>
            </a:fld>
            <a:endParaRPr lang="en-US" altLang="ro-RO" sz="1200">
              <a:solidFill>
                <a:srgbClr val="898989"/>
              </a:solidFill>
            </a:endParaRP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AE74E9D5-98EC-47E1-9A9C-4C0018831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49527"/>
            <a:ext cx="4648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  LUCRĂRII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METODICO-ŞTIINȚIFICE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3CC0951-BFA8-4F90-95A4-46840EE03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44361"/>
            <a:ext cx="8305800" cy="50609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cercetării: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 de colectare a datelor: observația, experimentul pedagogic, ancheta prin chestionar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ancheta prin interviu, metoda scărilor de opinii și atitudini, metoda analizei documentelor școlare, metoda analizei produselor activității școlare, testele psihopedagogice, metoda inter-evaluării elevilor, studiul de caz, tehnici sociometrice (testul, matricea și sociograma) etc.; 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acţionale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sau de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intervenţie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experimentul pedagogic; 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 de prelucrare, interpretare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prezentare a datelor cercetării: tabele / </a:t>
            </a:r>
            <a:r>
              <a:rPr 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matrici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rezultate; reprezentări grafice; indici statistici etc.</a:t>
            </a:r>
          </a:p>
        </p:txBody>
      </p:sp>
      <p:sp>
        <p:nvSpPr>
          <p:cNvPr id="28675" name="Substituent număr diapozitiv 3">
            <a:extLst>
              <a:ext uri="{FF2B5EF4-FFF2-40B4-BE49-F238E27FC236}">
                <a16:creationId xmlns:a16="http://schemas.microsoft.com/office/drawing/2014/main" id="{5FA9DF02-F833-4FB3-B1F1-15A2CDC76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0094FD8-8967-4DAE-80B7-CBA1F4328248}" type="slidenum">
              <a:rPr lang="en-US" altLang="ro-RO" smtClean="0"/>
              <a:pPr>
                <a:spcBef>
                  <a:spcPct val="0"/>
                </a:spcBef>
                <a:buFontTx/>
                <a:buNone/>
                <a:defRPr/>
              </a:pPr>
              <a:t>21</a:t>
            </a:fld>
            <a:endParaRPr lang="en-US" altLang="ro-RO" sz="1200">
              <a:solidFill>
                <a:srgbClr val="898989"/>
              </a:solidFill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DCAD142-62E6-41C1-A61C-CCCB39118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136525"/>
            <a:ext cx="4648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  LUCRĂRII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METODICO-ŞTIINȚIFICE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D1E5FF9-3BB4-4BD1-8DD9-C7ED51AB6B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7038475"/>
              </p:ext>
            </p:extLst>
          </p:nvPr>
        </p:nvGraphicFramePr>
        <p:xfrm>
          <a:off x="0" y="1529373"/>
          <a:ext cx="8915400" cy="5193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Rectangle 4">
            <a:extLst>
              <a:ext uri="{FF2B5EF4-FFF2-40B4-BE49-F238E27FC236}">
                <a16:creationId xmlns:a16="http://schemas.microsoft.com/office/drawing/2014/main" id="{6A23D05A-7F89-4700-96C3-EA507334C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15757"/>
            <a:ext cx="403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TEMATICA  LUCRĂRILOR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METODICO-ŞTIINȚIFICE</a:t>
            </a:r>
            <a:endParaRPr lang="en-GB" altLang="ro-RO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769174-F509-4B21-8AC9-E5BC86EC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41191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ro-RO" sz="1800" b="1">
                <a:solidFill>
                  <a:schemeClr val="bg1"/>
                </a:solidFill>
                <a:latin typeface="Arial" panose="020B0604020202020204" pitchFamily="34" charset="0"/>
              </a:rPr>
              <a:t>David Kolb, </a:t>
            </a:r>
            <a:r>
              <a:rPr lang="ro-RO" altLang="ro-RO" sz="1800" b="1" i="1">
                <a:solidFill>
                  <a:schemeClr val="bg1"/>
                </a:solidFill>
                <a:latin typeface="Arial" panose="020B0604020202020204" pitchFamily="34" charset="0"/>
              </a:rPr>
              <a:t>Învățarea experiențială</a:t>
            </a:r>
            <a:r>
              <a:rPr lang="ro-RO" altLang="ro-RO" sz="1800" b="1">
                <a:solidFill>
                  <a:schemeClr val="bg1"/>
                </a:solidFill>
                <a:latin typeface="Arial" panose="020B0604020202020204" pitchFamily="34" charset="0"/>
              </a:rPr>
              <a:t>, 1984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0A501B5-7175-446B-8F3E-12DACACB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447800"/>
            <a:ext cx="7620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ro-RO" sz="240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ro-RO" sz="6000">
              <a:solidFill>
                <a:srgbClr val="00660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35843" name="TextBox 4">
            <a:extLst>
              <a:ext uri="{FF2B5EF4-FFF2-40B4-BE49-F238E27FC236}">
                <a16:creationId xmlns:a16="http://schemas.microsoft.com/office/drawing/2014/main" id="{DCED6E50-E3C8-40B5-BEDB-43F043EC1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95437"/>
            <a:ext cx="8534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>
            <a:lvl1pPr marL="531813" indent="-531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o-RO" altLang="ro-RO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Bocoş</a:t>
            </a:r>
            <a:r>
              <a:rPr lang="ro-RO" altLang="ro-RO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(2003).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Cercetarea pedagogică. Suporturi teoretice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metodologice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Editura Casa </a:t>
            </a:r>
            <a:r>
              <a:rPr lang="ro-RO" altLang="ro-RO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Cărţii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altLang="ro-RO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Ştiinţă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Cluj-</a:t>
            </a:r>
            <a:r>
              <a:rPr lang="en-US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altLang="ro-RO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apoca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o-RO" altLang="ro-RO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Crețu, D. 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(2015).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cercetării educaționale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Editura Universității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Lucian Blaga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Sibiu, Sibiu.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o-RO" altLang="ro-RO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Iluț</a:t>
            </a:r>
            <a:r>
              <a:rPr lang="ro-RO" altLang="ro-RO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 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(1997).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</a:rPr>
              <a:t>Abordarea calitativă a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</a:rPr>
              <a:t>socioumanului</a:t>
            </a:r>
            <a:r>
              <a:rPr lang="ro-RO" altLang="ro-RO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.Editura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</a:rPr>
              <a:t> Polirom, Iași. </a:t>
            </a:r>
            <a:endParaRPr lang="ro-RO" altLang="ro-RO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o-RO" altLang="ro-RO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Ionescu, M., </a:t>
            </a:r>
            <a:r>
              <a:rPr lang="ro-RO" altLang="ro-RO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Bocoş</a:t>
            </a:r>
            <a:r>
              <a:rPr lang="ro-RO" altLang="ro-RO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(2001).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Cercetarea pedagogică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inovaţia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în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în vol.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Pedagogie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Ionescu, M., </a:t>
            </a:r>
            <a:r>
              <a:rPr lang="ro-RO" altLang="ro-RO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Chiş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V., (coord.). Editura Presa Universitară Clujeană, Cluj-Napoca.</a:t>
            </a:r>
            <a:endParaRPr lang="en-US" altLang="ro-RO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o-RO" altLang="ro-RO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Muster</a:t>
            </a:r>
            <a:r>
              <a:rPr lang="ro-RO" altLang="ro-RO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D.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(1985).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cercetării în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educaţie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Editura Litera, </a:t>
            </a:r>
            <a:r>
              <a:rPr lang="ro-RO" altLang="ro-RO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Bucureşti</a:t>
            </a:r>
            <a:endParaRPr lang="en-US" altLang="ro-RO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o-RO" altLang="ro-RO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Luduşan</a:t>
            </a:r>
            <a:r>
              <a:rPr lang="ro-RO" altLang="ro-RO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N., Voiculescu, F. 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(1997).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Măsurarea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analiza statistică în </a:t>
            </a:r>
            <a:r>
              <a:rPr lang="ro-RO" altLang="ro-RO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ştiinţele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educaţiei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Editura Imago, Sibiu</a:t>
            </a:r>
            <a:endParaRPr lang="en-US" altLang="ro-RO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ro-RO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r>
              <a:rPr lang="en-US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Capitolele despre </a:t>
            </a:r>
            <a:r>
              <a:rPr lang="ro-RO" altLang="ro-RO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Cercetarea pedagogică </a:t>
            </a:r>
            <a:r>
              <a:rPr lang="ro-RO" altLang="ro-RO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 lucrările de Pedagogie actuale.</a:t>
            </a:r>
            <a:endParaRPr lang="en-US" altLang="ro-RO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Rectangle 5">
            <a:extLst>
              <a:ext uri="{FF2B5EF4-FFF2-40B4-BE49-F238E27FC236}">
                <a16:creationId xmlns:a16="http://schemas.microsoft.com/office/drawing/2014/main" id="{634D0A23-AAF5-4230-8A41-A20AD3661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455" y="456046"/>
            <a:ext cx="287250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BIBLIOGRAFIE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07E7B11D-D6CA-46DB-9E45-BEB117532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10" y="1449388"/>
            <a:ext cx="84582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Centrul de perfecționare (DPPD) </a:t>
            </a: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recomandă 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l</a:t>
            </a:r>
            <a:r>
              <a:rPr lang="fr-F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ucrarea</a:t>
            </a:r>
            <a:r>
              <a:rPr lang="fr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</a:t>
            </a:r>
            <a:r>
              <a:rPr lang="fr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fr-F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tiin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fr-F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ific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fr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fr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cuprindă</a:t>
            </a:r>
            <a:r>
              <a:rPr lang="fr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aproximativ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ro-RO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627063" algn="just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q"/>
              <a:defRPr/>
            </a:pPr>
            <a:r>
              <a:rPr lang="fr-FR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 </a:t>
            </a:r>
            <a:r>
              <a:rPr lang="fr-FR" sz="24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fundamentare</a:t>
            </a:r>
            <a:r>
              <a:rPr lang="ro-RO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teoretică</a:t>
            </a: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sinteză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documentării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teoretice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stadiul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atins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în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cercetare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 plan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naţional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şi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internaţional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studiu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literaturii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specialitate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fixarea referen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ialului 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it-IT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care se situeaz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tema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ro-RO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627063" algn="just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q"/>
              <a:defRPr/>
            </a:pPr>
            <a:r>
              <a:rPr lang="fr-FR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  <a:r>
              <a:rPr lang="ro-RO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aplicație</a:t>
            </a:r>
            <a:r>
              <a:rPr lang="fr-FR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metodică</a:t>
            </a: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contribuţia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personală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candidatului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rezolvarea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temei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prin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descrie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cercetării, a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culegere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datelor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şi 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prelucrare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acestora, la </a:t>
            </a:r>
            <a:r>
              <a:rPr lang="ro-RO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clasa/clasele la care lucrează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BF6C7B9D-382A-45D5-AAF2-7BEF1603D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454" y="194108"/>
            <a:ext cx="48768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TEMATICA  LUCRĂRILOR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METODICO-ŞTIINȚIFICE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4D1557B2-528C-4089-84F7-C1FF2749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553856"/>
            <a:ext cx="7848600" cy="2636982"/>
          </a:xfrm>
        </p:spPr>
        <p:txBody>
          <a:bodyPr/>
          <a:lstStyle/>
          <a:p>
            <a:pPr marL="0" lvl="1" indent="0" algn="just">
              <a:buClr>
                <a:srgbClr val="A04DA3"/>
              </a:buClr>
              <a:buFont typeface="Georgia" panose="02040502050405020303" pitchFamily="18" charset="0"/>
              <a:buNone/>
            </a:pPr>
            <a:r>
              <a:rPr lang="ro-RO" alt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 modul de prezentare a lucrării trebuie să rezulte clar care sunt </a:t>
            </a:r>
            <a:r>
              <a:rPr lang="ro-RO" alt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elementele preluate, </a:t>
            </a:r>
            <a:r>
              <a:rPr lang="ro-RO" alt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 indicarea surselor bibliografice</a:t>
            </a:r>
            <a:r>
              <a:rPr lang="ro-RO" alt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sunt cele </a:t>
            </a:r>
            <a:r>
              <a:rPr lang="ro-RO" alt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originale</a:t>
            </a:r>
            <a:r>
              <a:rPr lang="ro-RO" alt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propuse de candidat.</a:t>
            </a:r>
            <a:r>
              <a:rPr lang="ro-RO" alt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1" indent="0" algn="just">
              <a:buClr>
                <a:srgbClr val="A04DA3"/>
              </a:buClr>
              <a:buFont typeface="Georgia" panose="02040502050405020303" pitchFamily="18" charset="0"/>
              <a:buNone/>
            </a:pPr>
            <a:endParaRPr lang="ro-RO" altLang="ro-RO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buClr>
                <a:srgbClr val="A04DA3"/>
              </a:buClr>
              <a:buFont typeface="Georgia" panose="02040502050405020303" pitchFamily="18" charset="0"/>
              <a:buNone/>
            </a:pPr>
            <a:r>
              <a:rPr lang="ro-RO" alt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Plagiatul</a:t>
            </a:r>
            <a:r>
              <a:rPr lang="ro-RO" alt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reprezintă un act contrar conduitei academice și, în acest caz, lucrarea va fi respinsă.</a:t>
            </a:r>
          </a:p>
          <a:p>
            <a:pPr marL="0" lvl="1" indent="0" algn="just">
              <a:buClr>
                <a:srgbClr val="A04DA3"/>
              </a:buClr>
              <a:buFont typeface="Georgia" panose="02040502050405020303" pitchFamily="18" charset="0"/>
              <a:buNone/>
            </a:pPr>
            <a:endParaRPr lang="ro-RO" altLang="ro-RO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o-RO" altLang="ro-RO" dirty="0">
              <a:solidFill>
                <a:srgbClr val="002060"/>
              </a:solidFill>
            </a:endParaRP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9CE7F827-18B3-4FC1-9B12-D9C596455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037" y="237836"/>
            <a:ext cx="563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TEMATICA  LUCRĂRILOR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METODICO-ŞTIINȚIFICE</a:t>
            </a:r>
            <a:endParaRPr lang="en-GB" altLang="ro-RO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u 1">
            <a:extLst>
              <a:ext uri="{FF2B5EF4-FFF2-40B4-BE49-F238E27FC236}">
                <a16:creationId xmlns:a16="http://schemas.microsoft.com/office/drawing/2014/main" id="{88E979E3-3503-4548-A0C7-B0F7696C7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510" y="411018"/>
            <a:ext cx="3327400" cy="614218"/>
          </a:xfrm>
        </p:spPr>
        <p:txBody>
          <a:bodyPr/>
          <a:lstStyle/>
          <a:p>
            <a:pPr algn="ctr"/>
            <a:r>
              <a:rPr lang="ro-RO" altLang="ro-RO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 precizări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A159B96-927E-4DF2-B853-D580B099B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673" y="1874982"/>
            <a:ext cx="8610600" cy="4572000"/>
          </a:xfrm>
        </p:spPr>
        <p:txBody>
          <a:bodyPr/>
          <a:lstStyle/>
          <a:p>
            <a:pPr algn="just"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Membrii comisiei sunt cadre didactice titulare în ULBS </a:t>
            </a:r>
          </a:p>
          <a:p>
            <a:pPr algn="just"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Comisia este propusă de centrul de perfecționare (DPPD) și avizată de conducerea universității.</a:t>
            </a:r>
          </a:p>
          <a:p>
            <a:pPr algn="just"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 sunt grupați pe comisii, în funcție de domeniile științifice în care se încadrează tema lucrării (de aceeași specialitate sau de specialități înrudite).</a:t>
            </a:r>
          </a:p>
          <a:p>
            <a:pPr algn="just"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Membrii comisiei cunosc temele și bibliografiile selective propuse de candidații repartizați spre a fi examinați de comisia respectivă.</a:t>
            </a:r>
          </a:p>
          <a:p>
            <a:pPr algn="just">
              <a:defRPr/>
            </a:pP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Întreaga desfășurare a colocviului este responsabilitatea conducerii centrului de perfecționare unde acesta are loc.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ro-RO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o-RO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Substituent număr diapozitiv 3">
            <a:extLst>
              <a:ext uri="{FF2B5EF4-FFF2-40B4-BE49-F238E27FC236}">
                <a16:creationId xmlns:a16="http://schemas.microsoft.com/office/drawing/2014/main" id="{3CD0A22B-7862-49BE-9AEC-6C6D9FF7D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0094FD8-8967-4DAE-80B7-CBA1F4328248}" type="slidenum">
              <a:rPr lang="en-US" altLang="ro-RO" smtClean="0"/>
              <a:pPr>
                <a:spcBef>
                  <a:spcPct val="0"/>
                </a:spcBef>
                <a:buFontTx/>
                <a:buNone/>
                <a:defRPr/>
              </a:pPr>
              <a:t>26</a:t>
            </a:fld>
            <a:endParaRPr lang="en-US" altLang="ro-RO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ubstituent conținut 2">
            <a:extLst>
              <a:ext uri="{FF2B5EF4-FFF2-40B4-BE49-F238E27FC236}">
                <a16:creationId xmlns:a16="http://schemas.microsoft.com/office/drawing/2014/main" id="{0AB5E06D-CBDD-4E6F-AB35-8168BEBD5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33418"/>
            <a:ext cx="8458200" cy="4800600"/>
          </a:xfrm>
        </p:spPr>
        <p:txBody>
          <a:bodyPr/>
          <a:lstStyle/>
          <a:p>
            <a:pPr algn="just"/>
            <a:r>
              <a:rPr lang="ro-RO" alt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 2 membri ai comisiei aprobate rămân aceiași pe toată durata desfășurării colocviului și vor examina toți candidații repartizați comisiei respective.</a:t>
            </a:r>
          </a:p>
          <a:p>
            <a:pPr algn="just"/>
            <a:r>
              <a:rPr lang="ro-RO" alt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Examinarea urmărește cu prioritate verificarea capacității candidaților de a sesiza și de a soluționa implicațiile pedagogice practice ale temei tratate.</a:t>
            </a:r>
          </a:p>
          <a:p>
            <a:pPr algn="just"/>
            <a:r>
              <a:rPr lang="ro-RO" alt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Comisia va rezerva examinării fiecărui candidat maximum 20 de minute.</a:t>
            </a:r>
          </a:p>
          <a:p>
            <a:pPr algn="just"/>
            <a:r>
              <a:rPr lang="ro-RO" alt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 candidaților se va realiza prin calificativul "admis" sau "respins".</a:t>
            </a:r>
          </a:p>
          <a:p>
            <a:pPr algn="just"/>
            <a:r>
              <a:rPr lang="ro-RO" alt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Rezultatele obținute de candidați la colocviu vor fi afișate după terminarea verificării candidaților din ziua respectivă.</a:t>
            </a:r>
          </a:p>
          <a:p>
            <a:endParaRPr lang="ro-RO" altLang="ro-RO" dirty="0">
              <a:solidFill>
                <a:srgbClr val="002060"/>
              </a:solidFill>
            </a:endParaRPr>
          </a:p>
        </p:txBody>
      </p:sp>
      <p:sp>
        <p:nvSpPr>
          <p:cNvPr id="34819" name="Substituent număr diapozitiv 3">
            <a:extLst>
              <a:ext uri="{FF2B5EF4-FFF2-40B4-BE49-F238E27FC236}">
                <a16:creationId xmlns:a16="http://schemas.microsoft.com/office/drawing/2014/main" id="{C8F9C100-408B-437A-A0A3-57E092473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0094FD8-8967-4DAE-80B7-CBA1F4328248}" type="slidenum">
              <a:rPr lang="en-US" altLang="ro-RO" smtClean="0"/>
              <a:pPr>
                <a:spcBef>
                  <a:spcPct val="0"/>
                </a:spcBef>
                <a:buFontTx/>
                <a:buNone/>
                <a:defRPr/>
              </a:pPr>
              <a:t>27</a:t>
            </a:fld>
            <a:endParaRPr lang="en-US" altLang="ro-RO" sz="1200">
              <a:solidFill>
                <a:srgbClr val="898989"/>
              </a:solidFill>
            </a:endParaRPr>
          </a:p>
        </p:txBody>
      </p:sp>
      <p:sp>
        <p:nvSpPr>
          <p:cNvPr id="34820" name="Titlu 1">
            <a:extLst>
              <a:ext uri="{FF2B5EF4-FFF2-40B4-BE49-F238E27FC236}">
                <a16:creationId xmlns:a16="http://schemas.microsoft.com/office/drawing/2014/main" id="{4C6680E8-D829-4C62-BCD9-2804142D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390237"/>
            <a:ext cx="4038600" cy="625763"/>
          </a:xfrm>
        </p:spPr>
        <p:txBody>
          <a:bodyPr/>
          <a:lstStyle/>
          <a:p>
            <a:pPr algn="ctr"/>
            <a:r>
              <a:rPr lang="ro-RO" altLang="ro-RO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 precizări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0EDDED5-473C-494D-9549-0CE1F117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4648200"/>
          </a:xfrm>
        </p:spPr>
        <p:txBody>
          <a:bodyPr/>
          <a:lstStyle/>
          <a:p>
            <a:pPr eaLnBrk="1" hangingPunct="1"/>
            <a:r>
              <a:rPr lang="vi-VN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CAPITOLUL II</a:t>
            </a:r>
            <a:br>
              <a:rPr lang="ro-RO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Evoluţia în cariera didactică</a:t>
            </a:r>
            <a:br>
              <a:rPr lang="ro-RO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SECŢIUNEA 2 </a:t>
            </a:r>
            <a:br>
              <a:rPr lang="ro-RO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3600" b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Acordarea gradului didactic I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EB41EC7F-B599-4733-9BC0-681F783E8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38125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3176C6E-3AB7-4D02-816A-B7CE9B5D6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5655"/>
            <a:ext cx="8458200" cy="4343400"/>
          </a:xfrm>
        </p:spPr>
        <p:txBody>
          <a:bodyPr/>
          <a:lstStyle/>
          <a:p>
            <a:pPr algn="just"/>
            <a:br>
              <a:rPr lang="ro-RO" altLang="ro-RO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altLang="ro-RO" sz="3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Colocviul de admitere la gradul didactic I se organizează în fiecare an în </a:t>
            </a:r>
            <a:r>
              <a:rPr lang="vi-VN" altLang="ro-RO" sz="3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perioada 15 ianuarie -</a:t>
            </a:r>
            <a:r>
              <a:rPr lang="ro-RO" altLang="ro-RO" sz="3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3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o-RO" altLang="ro-RO" sz="3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3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februarie</a:t>
            </a:r>
            <a:r>
              <a:rPr lang="vi-VN" altLang="ro-RO" sz="3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conform procedurii de organizare şi desfăşurare a colocviului de admitere la gradul didactic I,</a:t>
            </a:r>
            <a:r>
              <a:rPr lang="ro-RO" altLang="ro-RO" sz="3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ro-RO" sz="3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prevăzută în </a:t>
            </a:r>
            <a:r>
              <a:rPr lang="it-IT" altLang="ro-RO" sz="3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 12 </a:t>
            </a:r>
            <a:r>
              <a:rPr lang="it-IT" altLang="ro-RO" sz="3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prezenta </a:t>
            </a:r>
            <a:r>
              <a:rPr lang="ro-RO" altLang="ro-RO" sz="3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altLang="ro-RO" sz="3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etodologie.</a:t>
            </a:r>
            <a:endParaRPr lang="ro-RO" altLang="ro-RO" sz="32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F4298797-AF7B-4850-AFE3-BD979461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5DE099-3A8C-4506-9806-76AD2F85675B}"/>
              </a:ext>
            </a:extLst>
          </p:cNvPr>
          <p:cNvSpPr txBox="1">
            <a:spLocks/>
          </p:cNvSpPr>
          <p:nvPr/>
        </p:nvSpPr>
        <p:spPr bwMode="auto">
          <a:xfrm>
            <a:off x="457200" y="1544782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n-NO" sz="30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OM </a:t>
            </a:r>
            <a:r>
              <a:rPr lang="ro-RO" sz="30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 </a:t>
            </a:r>
            <a:r>
              <a:rPr lang="nn-NO" sz="30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Nr. 5</a:t>
            </a:r>
            <a:r>
              <a:rPr lang="ro-RO" sz="30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561/2011. </a:t>
            </a:r>
            <a:r>
              <a:rPr lang="pt-BR" sz="3000" b="1" dirty="0">
                <a:solidFill>
                  <a:srgbClr val="0B2F63"/>
                </a:solidFill>
                <a:cs typeface="Arial" pitchFamily="34" charset="0"/>
              </a:rPr>
              <a:t>Art. </a:t>
            </a:r>
            <a:r>
              <a:rPr lang="ro-RO" sz="3000" b="1" dirty="0">
                <a:solidFill>
                  <a:srgbClr val="0B2F63"/>
                </a:solidFill>
                <a:cs typeface="Arial" pitchFamily="34" charset="0"/>
              </a:rPr>
              <a:t>33</a:t>
            </a:r>
            <a:r>
              <a:rPr lang="pt-BR" sz="3000" b="1" dirty="0">
                <a:solidFill>
                  <a:srgbClr val="0B2F63"/>
                </a:solidFill>
                <a:cs typeface="Arial" pitchFamily="34" charset="0"/>
              </a:rPr>
              <a:t> </a:t>
            </a:r>
            <a:endParaRPr lang="ro-RO" sz="3000" b="1" dirty="0">
              <a:solidFill>
                <a:srgbClr val="0B2F63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58DBE17-3C13-487C-903D-2C461D4C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00200"/>
            <a:ext cx="8534400" cy="5029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o-RO" altLang="ro-R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altLang="ro-R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b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Colocviul de admitere se susține pe baza unei 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tematici </a:t>
            </a:r>
            <a:r>
              <a:rPr lang="ro-RO" altLang="ro-RO" sz="2400" b="1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unei bibliografii 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aprobate de Ministerul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Educaţiei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Naționale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pentru fiecare specialitate în parte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Tematica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fi alcătuită, în mod echilibrat, din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două arii tematice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respectiv:</a:t>
            </a:r>
            <a:b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 privind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cercetării pedagogice şi tehnica elaborării unei lucrări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metodico-ştiinţifice;</a:t>
            </a:r>
            <a:br>
              <a:rPr lang="ro-RO" altLang="ro-RO" sz="1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 privind 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domeniul de specialitate </a:t>
            </a:r>
            <a:r>
              <a:rPr lang="ro-RO" altLang="ro-RO" sz="2400" b="1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didactica acestuia.</a:t>
            </a: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866AFF4F-373F-4120-8C0F-D08056C7E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8600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E043C-8E66-45F5-AD08-8FE932230C38}"/>
              </a:ext>
            </a:extLst>
          </p:cNvPr>
          <p:cNvSpPr txBox="1">
            <a:spLocks/>
          </p:cNvSpPr>
          <p:nvPr/>
        </p:nvSpPr>
        <p:spPr bwMode="auto">
          <a:xfrm>
            <a:off x="304800" y="1588654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n-NO" sz="30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OM </a:t>
            </a:r>
            <a:r>
              <a:rPr lang="ro-RO" sz="30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 </a:t>
            </a:r>
            <a:r>
              <a:rPr lang="nn-NO" sz="30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Nr. 5</a:t>
            </a:r>
            <a:r>
              <a:rPr lang="ro-RO" sz="3000" b="1" dirty="0">
                <a:solidFill>
                  <a:srgbClr val="0B2F63"/>
                </a:solidFill>
                <a:ea typeface="+mj-ea"/>
                <a:cs typeface="Arial" pitchFamily="34" charset="0"/>
              </a:rPr>
              <a:t>561/2011. </a:t>
            </a:r>
            <a:r>
              <a:rPr lang="pt-BR" sz="3000" b="1" dirty="0">
                <a:solidFill>
                  <a:srgbClr val="0B2F63"/>
                </a:solidFill>
                <a:cs typeface="Arial" pitchFamily="34" charset="0"/>
              </a:rPr>
              <a:t>Art. </a:t>
            </a:r>
            <a:r>
              <a:rPr lang="ro-RO" sz="3000" b="1" dirty="0">
                <a:solidFill>
                  <a:srgbClr val="0B2F63"/>
                </a:solidFill>
                <a:cs typeface="Arial" pitchFamily="34" charset="0"/>
              </a:rPr>
              <a:t>34</a:t>
            </a:r>
            <a:r>
              <a:rPr lang="pt-BR" sz="3000" b="1" dirty="0">
                <a:solidFill>
                  <a:srgbClr val="0B2F63"/>
                </a:solidFill>
                <a:cs typeface="Arial" pitchFamily="34" charset="0"/>
              </a:rPr>
              <a:t> </a:t>
            </a:r>
            <a:endParaRPr lang="ro-RO" sz="3000" b="1" dirty="0">
              <a:solidFill>
                <a:srgbClr val="0B2F63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CD188EF-2ECD-4580-BF0A-0AFB88567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23" y="2366963"/>
            <a:ext cx="7886700" cy="40051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Elaborarea lucrării metodico-ştiinţifice este o probă menită să pună în evidenţă capacitatea candidatului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 </a:t>
            </a:r>
            <a:r>
              <a:rPr lang="vi-VN" sz="2400" dirty="0">
                <a:solidFill>
                  <a:srgbClr val="0B2F63"/>
                </a:solidFill>
                <a:cs typeface="Arial" pitchFamily="34" charset="0"/>
              </a:rPr>
              <a:t>de a </a:t>
            </a:r>
            <a:r>
              <a:rPr lang="vi-VN" sz="2400" b="1" u="sng" dirty="0">
                <a:solidFill>
                  <a:srgbClr val="0B2F63"/>
                </a:solidFill>
                <a:cs typeface="Arial" pitchFamily="34" charset="0"/>
              </a:rPr>
              <a:t>valorifica experienţa didactică acumulată la catedră</a:t>
            </a:r>
            <a:r>
              <a:rPr lang="vi-VN" sz="2400" dirty="0">
                <a:solidFill>
                  <a:srgbClr val="0B2F63"/>
                </a:solidFill>
                <a:cs typeface="Arial" pitchFamily="34" charset="0"/>
              </a:rPr>
              <a:t>, </a:t>
            </a:r>
            <a:r>
              <a:rPr lang="vi-VN" sz="2400" b="1" u="sng" dirty="0">
                <a:solidFill>
                  <a:srgbClr val="0B2F63"/>
                </a:solidFill>
                <a:cs typeface="Arial" pitchFamily="34" charset="0"/>
              </a:rPr>
              <a:t>de a investiga folosind adecvat metodologia</a:t>
            </a:r>
            <a:r>
              <a:rPr lang="ro-RO" sz="2400" b="1" u="sng" dirty="0">
                <a:solidFill>
                  <a:srgbClr val="0B2F63"/>
                </a:solidFill>
                <a:cs typeface="Arial" pitchFamily="34" charset="0"/>
              </a:rPr>
              <a:t> </a:t>
            </a:r>
            <a:r>
              <a:rPr lang="vi-VN" sz="2400" b="1" u="sng" dirty="0">
                <a:solidFill>
                  <a:srgbClr val="0B2F63"/>
                </a:solidFill>
                <a:cs typeface="Arial" pitchFamily="34" charset="0"/>
              </a:rPr>
              <a:t>cercetării ştiinţifice şi pedagogice</a:t>
            </a:r>
            <a:r>
              <a:rPr lang="vi-VN" sz="2400" dirty="0">
                <a:solidFill>
                  <a:srgbClr val="0B2F63"/>
                </a:solidFill>
                <a:cs typeface="Arial" pitchFamily="34" charset="0"/>
              </a:rPr>
              <a:t>.</a:t>
            </a:r>
            <a:endParaRPr lang="ro-RO" sz="2400" dirty="0">
              <a:solidFill>
                <a:srgbClr val="0B2F63"/>
              </a:solidFill>
              <a:cs typeface="Arial" pitchFamily="34" charset="0"/>
            </a:endParaRP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endParaRPr lang="ro-RO" sz="2400" dirty="0">
              <a:solidFill>
                <a:srgbClr val="0B2F63"/>
              </a:solidFill>
              <a:cs typeface="Arial" pitchFamily="34" charset="0"/>
            </a:endParaRP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vi-VN" sz="2400" b="1" dirty="0">
                <a:solidFill>
                  <a:srgbClr val="0B2F63"/>
                </a:solidFill>
                <a:cs typeface="Arial" pitchFamily="34" charset="0"/>
              </a:rPr>
              <a:t>Lucrarea metodico-ştiinţifică se elaborează în perioada cuprinsă între </a:t>
            </a:r>
            <a:r>
              <a:rPr lang="vi-VN" sz="2400" b="1" u="sng" dirty="0">
                <a:solidFill>
                  <a:srgbClr val="0B2F63"/>
                </a:solidFill>
                <a:cs typeface="Arial" pitchFamily="34" charset="0"/>
              </a:rPr>
              <a:t>15 februari</a:t>
            </a:r>
            <a:r>
              <a:rPr lang="ro-RO" sz="2400" b="1" u="sng" dirty="0">
                <a:solidFill>
                  <a:srgbClr val="0B2F63"/>
                </a:solidFill>
                <a:cs typeface="Arial" pitchFamily="34" charset="0"/>
              </a:rPr>
              <a:t>e</a:t>
            </a:r>
            <a:r>
              <a:rPr lang="vi-VN" sz="2400" b="1" u="sng" dirty="0">
                <a:solidFill>
                  <a:srgbClr val="0B2F63"/>
                </a:solidFill>
                <a:cs typeface="Arial" pitchFamily="34" charset="0"/>
              </a:rPr>
              <a:t> a anului şcolar în</a:t>
            </a:r>
            <a:r>
              <a:rPr lang="ro-RO" sz="2400" b="1" u="sng" dirty="0">
                <a:solidFill>
                  <a:srgbClr val="0B2F63"/>
                </a:solidFill>
                <a:cs typeface="Arial" pitchFamily="34" charset="0"/>
              </a:rPr>
              <a:t> </a:t>
            </a:r>
            <a:r>
              <a:rPr lang="pt-BR" sz="2400" b="1" u="sng" dirty="0">
                <a:solidFill>
                  <a:srgbClr val="0B2F63"/>
                </a:solidFill>
                <a:cs typeface="Arial" pitchFamily="34" charset="0"/>
              </a:rPr>
              <a:t>care se susţine colocviul de admitere </a:t>
            </a:r>
            <a:r>
              <a:rPr lang="pt-BR" sz="2400" b="1" dirty="0">
                <a:solidFill>
                  <a:srgbClr val="0B2F63"/>
                </a:solidFill>
                <a:cs typeface="Arial" pitchFamily="34" charset="0"/>
              </a:rPr>
              <a:t>şi </a:t>
            </a:r>
            <a:r>
              <a:rPr lang="pt-BR" sz="2400" b="1" u="sng" dirty="0">
                <a:solidFill>
                  <a:srgbClr val="0B2F63"/>
                </a:solidFill>
                <a:cs typeface="Arial" pitchFamily="34" charset="0"/>
              </a:rPr>
              <a:t>31 august a anului şcolar următor</a:t>
            </a:r>
            <a:r>
              <a:rPr lang="ro-RO" sz="2400" b="1" dirty="0">
                <a:solidFill>
                  <a:srgbClr val="0B2F63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091BE9D-0FD3-4288-B43A-266B3934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7181" y="1566574"/>
            <a:ext cx="46482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n-NO" sz="30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OM </a:t>
            </a:r>
            <a:r>
              <a:rPr lang="ro-RO" sz="30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n-NO" sz="30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Nr. 5</a:t>
            </a:r>
            <a:r>
              <a:rPr lang="ro-RO" sz="30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561/2011. </a:t>
            </a:r>
            <a:r>
              <a:rPr lang="pt-BR" sz="3000" b="1" dirty="0">
                <a:solidFill>
                  <a:srgbClr val="0B2F63"/>
                </a:solidFill>
                <a:latin typeface="Arial" pitchFamily="34" charset="0"/>
                <a:ea typeface="+mn-ea"/>
                <a:cs typeface="Arial" pitchFamily="34" charset="0"/>
              </a:rPr>
              <a:t>Art. </a:t>
            </a:r>
            <a:r>
              <a:rPr lang="ro-RO" sz="3000" b="1" dirty="0">
                <a:solidFill>
                  <a:srgbClr val="0B2F63"/>
                </a:solidFill>
                <a:latin typeface="Arial" pitchFamily="34" charset="0"/>
                <a:ea typeface="+mn-ea"/>
                <a:cs typeface="Arial" pitchFamily="34" charset="0"/>
              </a:rPr>
              <a:t>35</a:t>
            </a:r>
            <a:r>
              <a:rPr lang="pt-BR" sz="3000" b="1" dirty="0">
                <a:solidFill>
                  <a:srgbClr val="0B2F63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ro-RO" sz="3000" b="1" dirty="0">
              <a:solidFill>
                <a:srgbClr val="0B2F63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5A57B779-180D-4B61-BFB0-2DC034790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941" y="110901"/>
            <a:ext cx="407248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1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stituent conținut 2">
            <a:extLst>
              <a:ext uri="{FF2B5EF4-FFF2-40B4-BE49-F238E27FC236}">
                <a16:creationId xmlns:a16="http://schemas.microsoft.com/office/drawing/2014/main" id="{9A784F81-472A-4671-9E62-32573A4F6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542309"/>
            <a:ext cx="8363527" cy="32004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o-RO" altLang="ro-RO" sz="2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Termenul de depunere </a:t>
            </a:r>
            <a:r>
              <a:rPr lang="ro-RO" altLang="ro-RO" sz="28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lucrărilor </a:t>
            </a:r>
            <a:r>
              <a:rPr lang="ro-RO" altLang="ro-RO" sz="2800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metodico</a:t>
            </a:r>
            <a:r>
              <a:rPr lang="ro-RO" altLang="ro-RO" sz="28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-științifice în vederea obținerii gradului didactic I, seria 2022-2024,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o-RO" altLang="ro-RO" sz="28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ro-RO" altLang="ro-RO" sz="2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august 2023</a:t>
            </a:r>
            <a:r>
              <a:rPr lang="ro-RO" altLang="ro-RO" sz="28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o-RO" altLang="ro-RO" sz="28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iar perioada de efectuare a </a:t>
            </a:r>
            <a:r>
              <a:rPr lang="ro-RO" altLang="ro-RO" sz="2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inspecției speciale</a:t>
            </a:r>
            <a:r>
              <a:rPr lang="ro-RO" altLang="ro-RO" sz="28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ro-RO" altLang="ro-RO" sz="2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susținerii lucrării </a:t>
            </a:r>
            <a:r>
              <a:rPr lang="ro-RO" altLang="ro-RO" sz="28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grad didactic I este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o-RO" altLang="ro-RO" sz="28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noiembrie 2023 - 31 mai 2024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o-RO" altLang="ro-RO" sz="28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(conform legislației în vigoare în acest moment).</a:t>
            </a:r>
          </a:p>
        </p:txBody>
      </p:sp>
      <p:sp>
        <p:nvSpPr>
          <p:cNvPr id="12291" name="Substituent număr diapozitiv 3">
            <a:extLst>
              <a:ext uri="{FF2B5EF4-FFF2-40B4-BE49-F238E27FC236}">
                <a16:creationId xmlns:a16="http://schemas.microsoft.com/office/drawing/2014/main" id="{1CB1F0EC-15D5-4B07-9C1A-3445005BD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0094FD8-8967-4DAE-80B7-CBA1F4328248}" type="slidenum">
              <a:rPr lang="en-US" altLang="ro-RO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ro-RO" sz="1200">
              <a:solidFill>
                <a:srgbClr val="898989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038E6F-19CE-4816-BF8B-558C4BDBF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481" y="472210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5DD0B-7183-497C-AB2B-D0E61AC50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27" y="2219036"/>
            <a:ext cx="8520545" cy="391390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o-RO" altLang="ro-RO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</a:t>
            </a:r>
            <a:r>
              <a:rPr lang="it-IT" altLang="ro-RO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ro-RO" altLang="ro-RO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Lucrarea metodico-ştiinţifică se elaborează sub</a:t>
            </a:r>
            <a:r>
              <a:rPr lang="ro-RO" alt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îndrumarea unui </a:t>
            </a:r>
            <a:r>
              <a:rPr lang="vi-VN" altLang="ro-RO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conducător ştiinţific </a:t>
            </a:r>
            <a:r>
              <a:rPr lang="vi-VN" alt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desemnat de instituţia de învăţământ - </a:t>
            </a:r>
            <a:r>
              <a:rPr lang="vi-VN" altLang="ro-RO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 de perfecţionare</a:t>
            </a:r>
            <a:r>
              <a:rPr lang="vi-VN" alt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organizează examenul. </a:t>
            </a:r>
            <a:br>
              <a:rPr lang="ro-RO" alt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alt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Art.35 </a:t>
            </a: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Desemnarea conducătorilor </a:t>
            </a:r>
            <a:r>
              <a:rPr lang="ro-RO" sz="2200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ştiinţifici</a:t>
            </a: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face de către centrul de </a:t>
            </a:r>
            <a:r>
              <a:rPr lang="ro-RO" sz="2200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perfecţionare</a:t>
            </a: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în </a:t>
            </a:r>
            <a:r>
              <a:rPr lang="ro-RO" sz="2200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funcţie</a:t>
            </a: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două criterii, respectiv:</a:t>
            </a:r>
            <a:b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it-IT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corespondenţa dintre domeniul tematic al lucrării metodico - ştiinţifice şi domeniul d</a:t>
            </a: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ro-RO" sz="2200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competenţă</a:t>
            </a: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coordonatorului;</a:t>
            </a:r>
            <a:b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o-RO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b="1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opţiunea</a:t>
            </a:r>
            <a:r>
              <a:rPr lang="ro-RO" sz="22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scrisă a </a:t>
            </a:r>
            <a:r>
              <a:rPr lang="ro-RO" sz="2200" b="1" dirty="0" err="1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candidaţilor</a:t>
            </a:r>
            <a:r>
              <a:rPr lang="ro-RO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în limita numărului maxim de coordonări aprobat de centrul de </a:t>
            </a:r>
            <a:r>
              <a:rPr lang="it-IT" sz="22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perfecţionare pentru fiecare profesor coordonator.</a:t>
            </a:r>
            <a:endParaRPr lang="ro-RO" altLang="ro-RO" sz="22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D1211436-CAC4-49C7-9FC3-289638003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98B228-4225-46D5-AF2A-2D6764D58A40}"/>
              </a:ext>
            </a:extLst>
          </p:cNvPr>
          <p:cNvSpPr txBox="1">
            <a:spLocks/>
          </p:cNvSpPr>
          <p:nvPr/>
        </p:nvSpPr>
        <p:spPr>
          <a:xfrm>
            <a:off x="311727" y="1507836"/>
            <a:ext cx="2893291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" panose="020B060402020203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n-N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OM 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n-N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Nr. 5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561/2011 </a:t>
            </a:r>
            <a:endParaRPr lang="ro-RO" sz="2400" b="1" dirty="0">
              <a:solidFill>
                <a:srgbClr val="0B2F63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A84DB-9368-43D1-836E-2C08922CC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286001"/>
            <a:ext cx="8458200" cy="4191000"/>
          </a:xfrm>
        </p:spPr>
        <p:txBody>
          <a:bodyPr>
            <a:normAutofit/>
          </a:bodyPr>
          <a:lstStyle/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pt-BR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(5) Repartizarea pe conducători 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tiin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ifici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ilor admi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la colocviul de admitere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efectuează, într-o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primă etapă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imediat după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urarea colocviului, prin consultarea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ilor, avându-se în vedere criteriile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ionate la alin. (4), precum 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it-IT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distribuirea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ională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numărului de lucrări pe fiecare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conducător. </a:t>
            </a:r>
            <a:endParaRPr lang="ro-RO" altLang="ro-RO" sz="24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</a:pPr>
            <a:endParaRPr lang="ro-RO" altLang="ro-RO" sz="2400" dirty="0">
              <a:solidFill>
                <a:srgbClr val="0B2F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 definitivă 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repartizării candida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ilor pe conducători este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stabilită de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conducerea centrului de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</a:t>
            </a:r>
            <a:r>
              <a:rPr lang="ro-RO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ionare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ș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este comunicată candida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ilor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termen de cel mult </a:t>
            </a:r>
            <a:r>
              <a:rPr lang="vi-VN" altLang="ro-RO" sz="2400" b="1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zece zile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urarea colocviului</a:t>
            </a:r>
            <a:r>
              <a:rPr lang="ro-RO" altLang="ro-RO" sz="2400" dirty="0">
                <a:solidFill>
                  <a:srgbClr val="0B2F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admitere.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D25C0121-6F2F-48BC-BA1E-5A6ABE500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28600"/>
            <a:ext cx="3881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o-RO" alt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LEGISLATIV</a:t>
            </a:r>
            <a:endParaRPr lang="en-GB" altLang="ro-RO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78F35F-FC13-465B-A814-027AE5DC8F2C}"/>
              </a:ext>
            </a:extLst>
          </p:cNvPr>
          <p:cNvSpPr txBox="1">
            <a:spLocks/>
          </p:cNvSpPr>
          <p:nvPr/>
        </p:nvSpPr>
        <p:spPr>
          <a:xfrm>
            <a:off x="342900" y="1590963"/>
            <a:ext cx="2893291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" panose="020B060402020203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n-N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OM 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n-N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Nr. 5</a:t>
            </a:r>
            <a:r>
              <a:rPr lang="ro-RO" sz="2400" b="1" dirty="0">
                <a:solidFill>
                  <a:srgbClr val="0B2F63"/>
                </a:solidFill>
                <a:latin typeface="Arial" pitchFamily="34" charset="0"/>
                <a:cs typeface="Arial" pitchFamily="34" charset="0"/>
              </a:rPr>
              <a:t>561/2011 </a:t>
            </a:r>
            <a:endParaRPr lang="ro-RO" sz="2400" b="1" dirty="0">
              <a:solidFill>
                <a:srgbClr val="0B2F63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anchor="ctr"/>
      <a:lstStyle>
        <a:defPPr algn="l" eaLnBrk="1" fontAlgn="auto" hangingPunct="1">
          <a:spcAft>
            <a:spcPts val="0"/>
          </a:spcAft>
          <a:defRPr sz="28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1984</TotalTime>
  <Words>2047</Words>
  <Application>Microsoft Office PowerPoint</Application>
  <PresentationFormat>Expunere pe ecran (4:3)</PresentationFormat>
  <Paragraphs>213</Paragraphs>
  <Slides>27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9</vt:i4>
      </vt:variant>
      <vt:variant>
        <vt:lpstr>Temă</vt:lpstr>
      </vt:variant>
      <vt:variant>
        <vt:i4>2</vt:i4>
      </vt:variant>
      <vt:variant>
        <vt:lpstr>Titluri diapozitive</vt:lpstr>
      </vt:variant>
      <vt:variant>
        <vt:i4>27</vt:i4>
      </vt:variant>
    </vt:vector>
  </HeadingPairs>
  <TitlesOfParts>
    <vt:vector size="38" baseType="lpstr">
      <vt:lpstr>Arial</vt:lpstr>
      <vt:lpstr>Calibri</vt:lpstr>
      <vt:lpstr>Calibri Light</vt:lpstr>
      <vt:lpstr>Georgia</vt:lpstr>
      <vt:lpstr>Haettenschweiler</vt:lpstr>
      <vt:lpstr>Helvetica</vt:lpstr>
      <vt:lpstr>Tahoma</vt:lpstr>
      <vt:lpstr>Verdana</vt:lpstr>
      <vt:lpstr>Wingdings</vt:lpstr>
      <vt:lpstr>Office Theme</vt:lpstr>
      <vt:lpstr>Custom Design</vt:lpstr>
      <vt:lpstr>DEPARTAMENTUL PENTRU  PREGĂTIREA PERSONALULUI DIDACTIC  CENTRUL DE PERFECȚIONARE</vt:lpstr>
      <vt:lpstr>Prezentare PowerPoint</vt:lpstr>
      <vt:lpstr>CAPITOLUL II Evoluţia în cariera didactică   SECŢIUNEA 2  Acordarea gradului didactic I</vt:lpstr>
      <vt:lpstr> Colocviul de admitere la gradul didactic I se organizează în fiecare an în perioada 15 ianuarie - 15 februarie, conform procedurii de organizare şi desfăşurare a colocviului de admitere la gradul didactic I, prevăzută în Anexa 12 la prezenta Metodologie.</vt:lpstr>
      <vt:lpstr>  (1) Colocviul de admitere se susține pe baza unei tematici şi a unei bibliografii aprobate de Ministerul Educaţiei Naționale, pentru fiecare specialitate în parte.  (2) Tematica va fi alcătuită, în mod echilibrat, din două arii tematice, respectiv: a) teme privind metodologia cercetării pedagogice şi tehnica elaborării unei lucrări metodico-ştiinţifice; b) teme privind domeniul de specialitate şi didactica acestuia.</vt:lpstr>
      <vt:lpstr>OM  Nr. 5561/2011. Art. 35 </vt:lpstr>
      <vt:lpstr>Prezentare PowerPoint</vt:lpstr>
      <vt:lpstr>Art.35 (3) Lucrarea metodico-ştiinţifică se elaborează sub îndrumarea unui conducător ştiinţific desemnat de instituţia de învăţământ - centru de perfecţionare care organizează examenul.   Art.35 (4) Desemnarea conducătorilor ştiinţifici se face de către centrul de perfecţionare, în funcţie de două criterii, respectiv:        a) corespondenţa dintre domeniul tematic al lucrării metodico - ştiinţifice şi domeniul de competenţă al coordonatorului;        b) opţiunea scrisă a candidaţilor, în limita numărului maxim de coordonări aprobat de centrul de perfecţionare pentru fiecare profesor coordonator.</vt:lpstr>
      <vt:lpstr>Prezentare PowerPoint</vt:lpstr>
      <vt:lpstr>OM  Nr. 5561/2011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Alte precizări</vt:lpstr>
      <vt:lpstr>Alte precizări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ULBS 2020</dc:title>
  <dc:creator>Daniela Daramus</dc:creator>
  <cp:lastModifiedBy>Adriana Nicu</cp:lastModifiedBy>
  <cp:revision>130</cp:revision>
  <dcterms:created xsi:type="dcterms:W3CDTF">2020-10-28T13:03:24Z</dcterms:created>
  <dcterms:modified xsi:type="dcterms:W3CDTF">2022-02-15T07:33:05Z</dcterms:modified>
</cp:coreProperties>
</file>